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ppt" ContentType="application/vnd.ms-powerpoint"/>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6"/>
  </p:notesMasterIdLst>
  <p:handoutMasterIdLst>
    <p:handoutMasterId r:id="rId27"/>
  </p:handoutMasterIdLst>
  <p:sldIdLst>
    <p:sldId id="431" r:id="rId5"/>
    <p:sldId id="403" r:id="rId6"/>
    <p:sldId id="404" r:id="rId7"/>
    <p:sldId id="419" r:id="rId8"/>
    <p:sldId id="405" r:id="rId9"/>
    <p:sldId id="406" r:id="rId10"/>
    <p:sldId id="429" r:id="rId11"/>
    <p:sldId id="408" r:id="rId12"/>
    <p:sldId id="409" r:id="rId13"/>
    <p:sldId id="410" r:id="rId14"/>
    <p:sldId id="411" r:id="rId15"/>
    <p:sldId id="412" r:id="rId16"/>
    <p:sldId id="422" r:id="rId17"/>
    <p:sldId id="423" r:id="rId18"/>
    <p:sldId id="430" r:id="rId19"/>
    <p:sldId id="424" r:id="rId20"/>
    <p:sldId id="425" r:id="rId21"/>
    <p:sldId id="426" r:id="rId22"/>
    <p:sldId id="427" r:id="rId23"/>
    <p:sldId id="417" r:id="rId24"/>
    <p:sldId id="401" r:id="rId25"/>
  </p:sldIdLst>
  <p:sldSz cx="9144000" cy="6858000" type="screen4x3"/>
  <p:notesSz cx="6858000" cy="9296400"/>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590D25"/>
    <a:srgbClr val="006600"/>
    <a:srgbClr val="990033"/>
    <a:srgbClr val="969696"/>
    <a:srgbClr val="5F5F5F"/>
    <a:srgbClr val="000066"/>
    <a:srgbClr val="003366"/>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267" autoAdjust="0"/>
    <p:restoredTop sz="91379" autoAdjust="0"/>
  </p:normalViewPr>
  <p:slideViewPr>
    <p:cSldViewPr snapToGrid="0">
      <p:cViewPr>
        <p:scale>
          <a:sx n="80" d="100"/>
          <a:sy n="80" d="100"/>
        </p:scale>
        <p:origin x="-2514" y="-648"/>
      </p:cViewPr>
      <p:guideLst>
        <p:guide orient="horz" pos="7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108"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331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3316"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3317"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3075"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3079"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F9F343-E5CB-4482-90CF-7B31E4C0076D}" type="slidenum">
              <a:rPr lang="en-US" smtClean="0"/>
              <a:pPr/>
              <a:t>10</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This slide points </a:t>
            </a:r>
            <a:r>
              <a:rPr lang="en-US" u="none" dirty="0" smtClean="0"/>
              <a:t>out common </a:t>
            </a:r>
            <a:r>
              <a:rPr lang="en-US" dirty="0" smtClean="0"/>
              <a:t>noise sources that are dangerous to the Soldier.  ALL tactical vehicles and ALL weapons and generators</a:t>
            </a:r>
            <a:r>
              <a:rPr lang="en-US" u="none" dirty="0" smtClean="0"/>
              <a:t>. Soldiers need wear hearing </a:t>
            </a:r>
            <a:r>
              <a:rPr lang="en-US" dirty="0" smtClean="0"/>
              <a:t>protection IN VEHICLES, especially in convoys.  Convoys tend to draw IEDs, so protect against </a:t>
            </a:r>
            <a:r>
              <a:rPr lang="en-US" u="none" dirty="0" smtClean="0"/>
              <a:t>both hazardous engine </a:t>
            </a:r>
            <a:r>
              <a:rPr lang="en-US" dirty="0" smtClean="0"/>
              <a:t>noise and the impulse noise.</a:t>
            </a:r>
          </a:p>
          <a:p>
            <a:pPr eaLnBrk="1" hangingPunct="1"/>
            <a:endParaRPr lang="en-US" dirty="0" smtClean="0"/>
          </a:p>
          <a:p>
            <a:r>
              <a:rPr lang="en-US" sz="1100" kern="1200" dirty="0" smtClean="0">
                <a:solidFill>
                  <a:schemeClr val="tx1"/>
                </a:solidFill>
                <a:latin typeface="Arial" charset="0"/>
                <a:ea typeface="+mn-ea"/>
                <a:cs typeface="+mn-cs"/>
              </a:rPr>
              <a:t>	a.  Impulse/Impact Noise – sounds that are less </a:t>
            </a:r>
            <a:r>
              <a:rPr lang="en-US" sz="1100" u="none" kern="1200" dirty="0" smtClean="0">
                <a:solidFill>
                  <a:schemeClr val="tx1"/>
                </a:solidFill>
                <a:latin typeface="Arial" charset="0"/>
                <a:ea typeface="+mn-ea"/>
                <a:cs typeface="+mn-cs"/>
              </a:rPr>
              <a:t>than</a:t>
            </a:r>
            <a:r>
              <a:rPr lang="en-US" sz="1100" kern="1200" dirty="0" smtClean="0">
                <a:solidFill>
                  <a:schemeClr val="tx1"/>
                </a:solidFill>
                <a:latin typeface="Arial" charset="0"/>
                <a:ea typeface="+mn-ea"/>
                <a:cs typeface="+mn-cs"/>
              </a:rPr>
              <a:t> a half second (&lt;.5 seconds).  </a:t>
            </a:r>
            <a:r>
              <a:rPr lang="en-US" sz="1100" u="none" kern="1200" dirty="0" smtClean="0">
                <a:solidFill>
                  <a:schemeClr val="tx1"/>
                </a:solidFill>
                <a:latin typeface="Arial" charset="0"/>
                <a:ea typeface="+mn-ea"/>
                <a:cs typeface="+mn-cs"/>
              </a:rPr>
              <a:t>Hazardous</a:t>
            </a:r>
            <a:r>
              <a:rPr lang="en-US" sz="1100" kern="1200" dirty="0" smtClean="0">
                <a:solidFill>
                  <a:schemeClr val="tx1"/>
                </a:solidFill>
                <a:latin typeface="Arial" charset="0"/>
                <a:ea typeface="+mn-ea"/>
                <a:cs typeface="+mn-cs"/>
              </a:rPr>
              <a:t> impulse/impact noise includes all explosions and weapon fire.  M16, mortars,  AT4, field artillery, grenades, RPGs, etc.  This type of noise can cause either sudden or gradual hearing loss.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1)  Because impulse/impact noise is short</a:t>
            </a:r>
            <a:r>
              <a:rPr lang="en-US" sz="1100" u="none" kern="1200" dirty="0" smtClean="0">
                <a:solidFill>
                  <a:schemeClr val="tx1"/>
                </a:solidFill>
                <a:latin typeface="Arial" charset="0"/>
                <a:ea typeface="+mn-ea"/>
                <a:cs typeface="+mn-cs"/>
              </a:rPr>
              <a:t>, huma</a:t>
            </a:r>
            <a:r>
              <a:rPr lang="en-US" sz="1100" u="none" kern="1200" baseline="0" dirty="0" smtClean="0">
                <a:solidFill>
                  <a:schemeClr val="tx1"/>
                </a:solidFill>
                <a:latin typeface="Arial" charset="0"/>
                <a:ea typeface="+mn-ea"/>
                <a:cs typeface="+mn-cs"/>
              </a:rPr>
              <a:t>n ear</a:t>
            </a:r>
            <a:r>
              <a:rPr lang="en-US" sz="1100" u="none" kern="1200" dirty="0" smtClean="0">
                <a:solidFill>
                  <a:schemeClr val="tx1"/>
                </a:solidFill>
                <a:latin typeface="Arial" charset="0"/>
                <a:ea typeface="+mn-ea"/>
                <a:cs typeface="+mn-cs"/>
              </a:rPr>
              <a:t>s </a:t>
            </a:r>
            <a:r>
              <a:rPr lang="en-US" sz="1100" kern="1200" dirty="0" smtClean="0">
                <a:solidFill>
                  <a:schemeClr val="tx1"/>
                </a:solidFill>
                <a:latin typeface="Arial" charset="0"/>
                <a:ea typeface="+mn-ea"/>
                <a:cs typeface="+mn-cs"/>
              </a:rPr>
              <a:t>can tolerate more loudness before damage occurs….up to 140 decibels without hearing protection.</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2)</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This is the type of noise Soldiers commonly understand is dangerous and the sources in the Army are easily identified.  Every single weapon exceeds the safe level.  The M16 is one of the “softer” weapons, </a:t>
            </a:r>
            <a:r>
              <a:rPr lang="en-US" sz="1100" u="none" kern="1200" dirty="0" smtClean="0">
                <a:solidFill>
                  <a:schemeClr val="tx1"/>
                </a:solidFill>
                <a:latin typeface="Arial" charset="0"/>
                <a:ea typeface="+mn-ea"/>
                <a:cs typeface="+mn-cs"/>
              </a:rPr>
              <a:t>with one round producing </a:t>
            </a:r>
            <a:r>
              <a:rPr lang="en-US" sz="1100" kern="1200" dirty="0" smtClean="0">
                <a:solidFill>
                  <a:schemeClr val="tx1"/>
                </a:solidFill>
                <a:latin typeface="Arial" charset="0"/>
                <a:ea typeface="+mn-ea"/>
                <a:cs typeface="+mn-cs"/>
              </a:rPr>
              <a:t>156 decibels.  </a:t>
            </a: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Weapons maintain their loudness level even when firing blanks.  A blank fired from an M16 is STILL 156 </a:t>
            </a:r>
            <a:r>
              <a:rPr lang="en-US" sz="1100" u="none" kern="1200" dirty="0" smtClean="0">
                <a:solidFill>
                  <a:schemeClr val="tx1"/>
                </a:solidFill>
                <a:latin typeface="Arial" charset="0"/>
                <a:ea typeface="+mn-ea"/>
                <a:cs typeface="+mn-cs"/>
              </a:rPr>
              <a:t>decibels, so hearing protection must be worn for all simulated exercises, regardless of the ammunition used.</a:t>
            </a:r>
          </a:p>
          <a:p>
            <a:r>
              <a:rPr lang="en-US" sz="1100" u="sng"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b.  Steady-state Noise – sounds that last longer than a half second (&gt;.5 seconds).  </a:t>
            </a:r>
            <a:r>
              <a:rPr lang="en-US" sz="1100" u="none" kern="1200" dirty="0" smtClean="0">
                <a:solidFill>
                  <a:schemeClr val="tx1"/>
                </a:solidFill>
                <a:latin typeface="Arial" charset="0"/>
                <a:ea typeface="+mn-ea"/>
                <a:cs typeface="+mn-cs"/>
              </a:rPr>
              <a:t>Hazardous</a:t>
            </a:r>
            <a:r>
              <a:rPr lang="en-US" sz="1100" kern="1200" dirty="0" smtClean="0">
                <a:solidFill>
                  <a:schemeClr val="tx1"/>
                </a:solidFill>
                <a:latin typeface="Arial" charset="0"/>
                <a:ea typeface="+mn-ea"/>
                <a:cs typeface="+mn-cs"/>
              </a:rPr>
              <a:t> steady-state (or continuous) noise sources can include tactical vehicles, aircraft, generators, and even portable burners for MKTs (military kitchen trailers).  This type of noise typically causes gradual hearing loss that grows steadily worse over time with </a:t>
            </a:r>
            <a:r>
              <a:rPr lang="en-US" sz="1100" u="none" kern="1200" dirty="0" smtClean="0">
                <a:solidFill>
                  <a:schemeClr val="tx1"/>
                </a:solidFill>
                <a:latin typeface="Arial" charset="0"/>
                <a:ea typeface="+mn-ea"/>
                <a:cs typeface="+mn-cs"/>
              </a:rPr>
              <a:t>continued unprotected exposure.</a:t>
            </a:r>
          </a:p>
          <a:p>
            <a:r>
              <a:rPr lang="en-US" sz="1100" u="sng"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1)  Because steady-state noise is longer, often lasting hours in the environment, humans </a:t>
            </a:r>
            <a:r>
              <a:rPr lang="en-US" sz="1100" u="none" kern="1200" dirty="0" smtClean="0">
                <a:solidFill>
                  <a:schemeClr val="tx1"/>
                </a:solidFill>
                <a:latin typeface="Arial" charset="0"/>
                <a:ea typeface="+mn-ea"/>
                <a:cs typeface="+mn-cs"/>
              </a:rPr>
              <a:t>cannot</a:t>
            </a:r>
            <a:r>
              <a:rPr lang="en-US" sz="1100" kern="1200" dirty="0" smtClean="0">
                <a:solidFill>
                  <a:schemeClr val="tx1"/>
                </a:solidFill>
                <a:latin typeface="Arial" charset="0"/>
                <a:ea typeface="+mn-ea"/>
                <a:cs typeface="+mn-cs"/>
              </a:rPr>
              <a:t> tolerate as much loudness before damage occurs.  Hearing protection must be worn whenever the noise source exceeds 85 decibels.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2)  The damaging effects of this type of noise are the least understood by Soldiers, yet exposures to steady-state noise </a:t>
            </a:r>
            <a:r>
              <a:rPr lang="en-US" sz="1100" u="none" kern="1200" dirty="0" smtClean="0">
                <a:solidFill>
                  <a:schemeClr val="tx1"/>
                </a:solidFill>
                <a:latin typeface="Arial" charset="0"/>
                <a:ea typeface="+mn-ea"/>
                <a:cs typeface="+mn-cs"/>
              </a:rPr>
              <a:t>are common </a:t>
            </a:r>
            <a:r>
              <a:rPr lang="en-US" sz="1100" kern="1200" dirty="0" smtClean="0">
                <a:solidFill>
                  <a:schemeClr val="tx1"/>
                </a:solidFill>
                <a:latin typeface="Arial" charset="0"/>
                <a:ea typeface="+mn-ea"/>
                <a:cs typeface="+mn-cs"/>
              </a:rPr>
              <a:t>in the Army (convoys, flights, generators powering </a:t>
            </a:r>
            <a:r>
              <a:rPr lang="en-US" sz="1100" u="none" kern="1200" dirty="0" smtClean="0">
                <a:solidFill>
                  <a:schemeClr val="tx1"/>
                </a:solidFill>
                <a:latin typeface="Arial" charset="0"/>
                <a:ea typeface="+mn-ea"/>
                <a:cs typeface="+mn-cs"/>
              </a:rPr>
              <a:t>sleep tents </a:t>
            </a:r>
            <a:r>
              <a:rPr lang="en-US" sz="1100" kern="1200" dirty="0" smtClean="0">
                <a:solidFill>
                  <a:schemeClr val="tx1"/>
                </a:solidFill>
                <a:latin typeface="Arial" charset="0"/>
                <a:ea typeface="+mn-ea"/>
                <a:cs typeface="+mn-cs"/>
              </a:rPr>
              <a:t>and tactical operation centers, motor pools, </a:t>
            </a:r>
            <a:r>
              <a:rPr lang="en-US" sz="1100" u="none" kern="1200" dirty="0" smtClean="0">
                <a:solidFill>
                  <a:schemeClr val="tx1"/>
                </a:solidFill>
                <a:latin typeface="Arial" charset="0"/>
                <a:ea typeface="+mn-ea"/>
                <a:cs typeface="+mn-cs"/>
              </a:rPr>
              <a:t>and flight </a:t>
            </a:r>
            <a:r>
              <a:rPr lang="en-US" sz="1100" kern="1200" dirty="0" smtClean="0">
                <a:solidFill>
                  <a:schemeClr val="tx1"/>
                </a:solidFill>
                <a:latin typeface="Arial" charset="0"/>
                <a:ea typeface="+mn-ea"/>
                <a:cs typeface="+mn-cs"/>
              </a:rPr>
              <a:t>lines).  It is also more difficult to determine when the safe level of 85 decibels is exceeded.  To determine if safe levels of noise have been exceeded for steady state noise, there is a simple “Rule of Thumb” that can be used (next slide).</a:t>
            </a: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A </a:t>
            </a:r>
            <a:r>
              <a:rPr lang="en-US" sz="1100" u="none" kern="1200" dirty="0" smtClean="0">
                <a:solidFill>
                  <a:schemeClr val="tx1"/>
                </a:solidFill>
                <a:latin typeface="Arial" charset="0"/>
                <a:ea typeface="+mn-ea"/>
                <a:cs typeface="+mn-cs"/>
              </a:rPr>
              <a:t>four-hour ride </a:t>
            </a:r>
            <a:r>
              <a:rPr lang="en-US" sz="1100" kern="1200" dirty="0" smtClean="0">
                <a:solidFill>
                  <a:schemeClr val="tx1"/>
                </a:solidFill>
                <a:latin typeface="Arial" charset="0"/>
                <a:ea typeface="+mn-ea"/>
                <a:cs typeface="+mn-cs"/>
              </a:rPr>
              <a:t>in a HMMWV at 40 mph exposes the Soldier to 95 decibels of noise on a continuous basis.  The trauma from that exposure can cause as much damage to hearing as an </a:t>
            </a:r>
            <a:r>
              <a:rPr lang="en-US" sz="1100" u="none" kern="1200" dirty="0" smtClean="0">
                <a:solidFill>
                  <a:schemeClr val="tx1"/>
                </a:solidFill>
                <a:latin typeface="Arial" charset="0"/>
                <a:ea typeface="+mn-ea"/>
                <a:cs typeface="+mn-cs"/>
              </a:rPr>
              <a:t>IED explosion</a:t>
            </a:r>
            <a:r>
              <a:rPr lang="en-US" sz="1100" kern="1200" dirty="0" smtClean="0">
                <a:solidFill>
                  <a:schemeClr val="tx1"/>
                </a:solidFill>
                <a:latin typeface="Arial" charset="0"/>
                <a:ea typeface="+mn-ea"/>
                <a:cs typeface="+mn-cs"/>
              </a:rPr>
              <a:t>.</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2CF1AA7-926C-4610-88CC-AB92F486E9D9}" type="slidenum">
              <a:rPr lang="en-US" smtClean="0"/>
              <a:pPr/>
              <a:t>11</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Easy way for the Soldiers to determine if a noise level is dangerous without needing to use a sound level meter.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1C421F1-D1D1-4CBD-A605-313E8E57C755}" type="slidenum">
              <a:rPr lang="en-US" smtClean="0"/>
              <a:pPr/>
              <a:t>12</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100" kern="1200" dirty="0" smtClean="0">
                <a:solidFill>
                  <a:schemeClr val="tx1"/>
                </a:solidFill>
                <a:latin typeface="Arial" charset="0"/>
                <a:ea typeface="+mn-ea"/>
                <a:cs typeface="+mn-cs"/>
              </a:rPr>
              <a:t>In order to mitigate the threat of damage to hearing from hazardous noise, the dangerous sounds must be stopped before reaching the eardrum and setting the chain into motion.  That is done effectively with well-fit hearing protection.  Earplugs must be fit individually to each Soldier since size varies between individuals in the same way </a:t>
            </a:r>
            <a:r>
              <a:rPr lang="en-US" sz="1100" u="none" kern="1200" dirty="0" smtClean="0">
                <a:solidFill>
                  <a:schemeClr val="tx1"/>
                </a:solidFill>
                <a:latin typeface="Arial" charset="0"/>
                <a:ea typeface="+mn-ea"/>
                <a:cs typeface="+mn-cs"/>
              </a:rPr>
              <a:t>helmet size </a:t>
            </a:r>
            <a:r>
              <a:rPr lang="en-US" sz="1100" kern="1200" dirty="0" smtClean="0">
                <a:solidFill>
                  <a:schemeClr val="tx1"/>
                </a:solidFill>
                <a:latin typeface="Arial" charset="0"/>
                <a:ea typeface="+mn-ea"/>
                <a:cs typeface="+mn-cs"/>
              </a:rPr>
              <a:t>varies.  A Soldier may even have two different sized </a:t>
            </a:r>
            <a:r>
              <a:rPr lang="en-US" sz="1100" u="none" kern="1200" dirty="0" smtClean="0">
                <a:solidFill>
                  <a:schemeClr val="tx1"/>
                </a:solidFill>
                <a:latin typeface="Arial" charset="0"/>
                <a:ea typeface="+mn-ea"/>
                <a:cs typeface="+mn-cs"/>
              </a:rPr>
              <a:t>ears, requiring</a:t>
            </a:r>
            <a:r>
              <a:rPr lang="en-US" sz="1100" u="none" kern="1200" baseline="0" dirty="0" smtClean="0">
                <a:solidFill>
                  <a:schemeClr val="tx1"/>
                </a:solidFill>
                <a:latin typeface="Arial" charset="0"/>
                <a:ea typeface="+mn-ea"/>
                <a:cs typeface="+mn-cs"/>
              </a:rPr>
              <a:t> </a:t>
            </a:r>
            <a:r>
              <a:rPr lang="en-US" sz="1100" u="none" kern="1200" dirty="0" smtClean="0">
                <a:solidFill>
                  <a:schemeClr val="tx1"/>
                </a:solidFill>
                <a:latin typeface="Arial" charset="0"/>
                <a:ea typeface="+mn-ea"/>
                <a:cs typeface="+mn-cs"/>
              </a:rPr>
              <a:t>different earplugs for proper protection</a:t>
            </a:r>
            <a:r>
              <a:rPr lang="en-US" sz="1100" kern="1200" dirty="0" smtClean="0">
                <a:solidFill>
                  <a:schemeClr val="tx1"/>
                </a:solidFill>
                <a:latin typeface="Arial" charset="0"/>
                <a:ea typeface="+mn-ea"/>
                <a:cs typeface="+mn-cs"/>
              </a:rPr>
              <a:t>.</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  Soldiers need to use the proper size of earplug to protect their hearing.  Once fit by trained personnel, they need to remember their size.  How do they know what size they</a:t>
            </a:r>
            <a:r>
              <a:rPr lang="en-US" sz="1100" kern="1200" baseline="0" dirty="0" smtClean="0">
                <a:solidFill>
                  <a:schemeClr val="tx1"/>
                </a:solidFill>
                <a:latin typeface="Arial" charset="0"/>
                <a:ea typeface="+mn-ea"/>
                <a:cs typeface="+mn-cs"/>
              </a:rPr>
              <a:t> wear</a:t>
            </a:r>
            <a:r>
              <a:rPr lang="en-US" sz="1100" kern="1200" dirty="0" smtClean="0">
                <a:solidFill>
                  <a:schemeClr val="tx1"/>
                </a:solidFill>
                <a:latin typeface="Arial" charset="0"/>
                <a:ea typeface="+mn-ea"/>
                <a:cs typeface="+mn-cs"/>
              </a:rPr>
              <a:t>?  By the color.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b.  Earplugs are like a plug in a sink, if the plug is too big or too small, the water will leak out.  Noise will </a:t>
            </a:r>
            <a:r>
              <a:rPr lang="en-US" sz="1100" u="none" kern="1200" dirty="0" smtClean="0">
                <a:solidFill>
                  <a:schemeClr val="tx1"/>
                </a:solidFill>
                <a:latin typeface="Arial" charset="0"/>
                <a:ea typeface="+mn-ea"/>
                <a:cs typeface="+mn-cs"/>
              </a:rPr>
              <a:t>leak</a:t>
            </a:r>
            <a:r>
              <a:rPr lang="en-US" sz="1100" u="none" kern="1200" baseline="0" dirty="0" smtClean="0">
                <a:solidFill>
                  <a:schemeClr val="tx1"/>
                </a:solidFill>
                <a:latin typeface="Arial" charset="0"/>
                <a:ea typeface="+mn-ea"/>
                <a:cs typeface="+mn-cs"/>
              </a:rPr>
              <a:t> through </a:t>
            </a:r>
            <a:r>
              <a:rPr lang="en-US" sz="1100" u="none" kern="1200" dirty="0" smtClean="0">
                <a:solidFill>
                  <a:schemeClr val="tx1"/>
                </a:solidFill>
                <a:latin typeface="Arial" charset="0"/>
                <a:ea typeface="+mn-ea"/>
                <a:cs typeface="+mn-cs"/>
              </a:rPr>
              <a:t>openings and reach the eardrum, if the earplug is too small or too big.</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c.  Proper </a:t>
            </a:r>
            <a:r>
              <a:rPr lang="en-US" sz="1100" u="none" kern="1200" dirty="0" smtClean="0">
                <a:solidFill>
                  <a:schemeClr val="tx1"/>
                </a:solidFill>
                <a:latin typeface="Arial" charset="0"/>
                <a:ea typeface="+mn-ea"/>
                <a:cs typeface="+mn-cs"/>
              </a:rPr>
              <a:t>earplug</a:t>
            </a:r>
            <a:r>
              <a:rPr lang="en-US" sz="1100" u="none" kern="1200" baseline="0" dirty="0" smtClean="0">
                <a:solidFill>
                  <a:schemeClr val="tx1"/>
                </a:solidFill>
                <a:latin typeface="Arial" charset="0"/>
                <a:ea typeface="+mn-ea"/>
                <a:cs typeface="+mn-cs"/>
              </a:rPr>
              <a:t> </a:t>
            </a:r>
            <a:r>
              <a:rPr lang="en-US" sz="1100" u="none" kern="1200" dirty="0" smtClean="0">
                <a:solidFill>
                  <a:schemeClr val="tx1"/>
                </a:solidFill>
                <a:latin typeface="Arial" charset="0"/>
                <a:ea typeface="+mn-ea"/>
                <a:cs typeface="+mn-cs"/>
              </a:rPr>
              <a:t>insertion requires straightening of the ear canal</a:t>
            </a:r>
            <a:r>
              <a:rPr lang="en-US" sz="1100" kern="1200" dirty="0" smtClean="0">
                <a:solidFill>
                  <a:schemeClr val="tx1"/>
                </a:solidFill>
                <a:latin typeface="Arial" charset="0"/>
                <a:ea typeface="+mn-ea"/>
                <a:cs typeface="+mn-cs"/>
              </a:rPr>
              <a:t>. The human ear canal is “s” shaped to protect the </a:t>
            </a:r>
            <a:r>
              <a:rPr lang="en-US" sz="1100" u="none" kern="1200" dirty="0" smtClean="0">
                <a:solidFill>
                  <a:schemeClr val="tx1"/>
                </a:solidFill>
                <a:latin typeface="Arial" charset="0"/>
                <a:ea typeface="+mn-ea"/>
                <a:cs typeface="+mn-cs"/>
              </a:rPr>
              <a:t>eardrum. If </a:t>
            </a:r>
            <a:r>
              <a:rPr lang="en-US" sz="1100" kern="1200" dirty="0" smtClean="0">
                <a:solidFill>
                  <a:schemeClr val="tx1"/>
                </a:solidFill>
                <a:latin typeface="Arial" charset="0"/>
                <a:ea typeface="+mn-ea"/>
                <a:cs typeface="+mn-cs"/>
              </a:rPr>
              <a:t>it isn’t straightened, the earplug will hit the first wall and not fit snugly or fall out.  Pull back and up on the ear with the opposite hand while inserting the earplug.  Make sure it is inserted until a tight seal (not painful) is </a:t>
            </a:r>
            <a:r>
              <a:rPr lang="en-US" sz="1100" u="none" kern="1200" dirty="0" smtClean="0">
                <a:solidFill>
                  <a:schemeClr val="tx1"/>
                </a:solidFill>
                <a:latin typeface="Arial" charset="0"/>
                <a:ea typeface="+mn-ea"/>
                <a:cs typeface="+mn-cs"/>
              </a:rPr>
              <a:t>obtaine</a:t>
            </a:r>
            <a:r>
              <a:rPr lang="en-US" sz="1100" kern="1200" dirty="0" smtClean="0">
                <a:solidFill>
                  <a:schemeClr val="tx1"/>
                </a:solidFill>
                <a:latin typeface="Arial" charset="0"/>
                <a:ea typeface="+mn-ea"/>
                <a:cs typeface="+mn-cs"/>
              </a:rPr>
              <a:t>d.</a:t>
            </a:r>
          </a:p>
          <a:p>
            <a:r>
              <a:rPr lang="en-US" sz="1100" kern="1200" dirty="0" smtClean="0">
                <a:solidFill>
                  <a:schemeClr val="tx1"/>
                </a:solidFill>
                <a:latin typeface="Arial" charset="0"/>
                <a:ea typeface="+mn-ea"/>
                <a:cs typeface="+mn-cs"/>
              </a:rPr>
              <a:t> </a:t>
            </a:r>
          </a:p>
          <a:p>
            <a:r>
              <a:rPr lang="en-US" sz="1100" u="none" kern="1200" dirty="0" smtClean="0">
                <a:solidFill>
                  <a:schemeClr val="tx1"/>
                </a:solidFill>
                <a:latin typeface="Arial" charset="0"/>
                <a:ea typeface="+mn-ea"/>
                <a:cs typeface="+mn-cs"/>
              </a:rPr>
              <a:t>	d.  If the earplugs are fitting properly, the Soldier should be able to do a self-check of the fit.  Soldiers</a:t>
            </a:r>
            <a:r>
              <a:rPr lang="en-US" sz="1100" u="none" kern="1200" baseline="0" dirty="0" smtClean="0">
                <a:solidFill>
                  <a:schemeClr val="tx1"/>
                </a:solidFill>
                <a:latin typeface="Arial" charset="0"/>
                <a:ea typeface="+mn-ea"/>
                <a:cs typeface="+mn-cs"/>
              </a:rPr>
              <a:t> can test earplug fit by talking out</a:t>
            </a:r>
            <a:r>
              <a:rPr lang="en-US" sz="1100" u="none" kern="1200" dirty="0" smtClean="0">
                <a:solidFill>
                  <a:schemeClr val="tx1"/>
                </a:solidFill>
                <a:latin typeface="Arial" charset="0"/>
                <a:ea typeface="+mn-ea"/>
                <a:cs typeface="+mn-cs"/>
              </a:rPr>
              <a:t> loud. If his or her voice sounds deeper or lower-pitched</a:t>
            </a:r>
            <a:r>
              <a:rPr lang="en-US" sz="1100" u="none" kern="1200" baseline="0" dirty="0" smtClean="0">
                <a:solidFill>
                  <a:schemeClr val="tx1"/>
                </a:solidFill>
                <a:latin typeface="Arial" charset="0"/>
                <a:ea typeface="+mn-ea"/>
                <a:cs typeface="+mn-cs"/>
              </a:rPr>
              <a:t> than normal, or</a:t>
            </a:r>
            <a:r>
              <a:rPr lang="en-US" sz="1100" u="none" kern="1200" dirty="0" smtClean="0">
                <a:solidFill>
                  <a:schemeClr val="tx1"/>
                </a:solidFill>
                <a:latin typeface="Arial" charset="0"/>
                <a:ea typeface="+mn-ea"/>
                <a:cs typeface="+mn-cs"/>
              </a:rPr>
              <a:t> in the center of the head (as with a ‘head cold’),</a:t>
            </a:r>
            <a:r>
              <a:rPr lang="en-US" sz="1100" u="none" kern="1200" baseline="0" dirty="0" smtClean="0">
                <a:solidFill>
                  <a:schemeClr val="tx1"/>
                </a:solidFill>
                <a:latin typeface="Arial" charset="0"/>
                <a:ea typeface="+mn-ea"/>
                <a:cs typeface="+mn-cs"/>
              </a:rPr>
              <a:t> the fit should be good</a:t>
            </a:r>
            <a:r>
              <a:rPr lang="en-US" sz="1100" u="none" kern="1200" dirty="0" smtClean="0">
                <a:solidFill>
                  <a:schemeClr val="tx1"/>
                </a:solidFill>
                <a:latin typeface="Arial" charset="0"/>
                <a:ea typeface="+mn-ea"/>
                <a:cs typeface="+mn-cs"/>
              </a:rPr>
              <a:t>.  Surrounding,</a:t>
            </a:r>
            <a:r>
              <a:rPr lang="en-US" sz="1100" u="none" kern="1200" baseline="0" dirty="0" smtClean="0">
                <a:solidFill>
                  <a:schemeClr val="tx1"/>
                </a:solidFill>
                <a:latin typeface="Arial" charset="0"/>
                <a:ea typeface="+mn-ea"/>
                <a:cs typeface="+mn-cs"/>
              </a:rPr>
              <a:t> background sounds</a:t>
            </a:r>
            <a:r>
              <a:rPr lang="en-US" sz="1100" u="none" kern="1200" dirty="0" smtClean="0">
                <a:solidFill>
                  <a:schemeClr val="tx1"/>
                </a:solidFill>
                <a:latin typeface="Arial" charset="0"/>
                <a:ea typeface="+mn-ea"/>
                <a:cs typeface="+mn-cs"/>
              </a:rPr>
              <a:t> should sound softer or muffled.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There are different types of earplugs, including the standard preformed (triple flange, quad flange and single flange), hand formed (foam),</a:t>
            </a:r>
            <a:r>
              <a:rPr lang="en-US" sz="1100" u="none" kern="1200" dirty="0" smtClean="0">
                <a:solidFill>
                  <a:schemeClr val="tx1"/>
                </a:solidFill>
                <a:latin typeface="Arial" charset="0"/>
                <a:ea typeface="+mn-ea"/>
                <a:cs typeface="+mn-cs"/>
              </a:rPr>
              <a:t> nonlinear earplugs with</a:t>
            </a:r>
            <a:r>
              <a:rPr lang="en-US" sz="1100" u="none" kern="1200" baseline="0" dirty="0" smtClean="0">
                <a:solidFill>
                  <a:schemeClr val="tx1"/>
                </a:solidFill>
                <a:latin typeface="Arial" charset="0"/>
                <a:ea typeface="+mn-ea"/>
                <a:cs typeface="+mn-cs"/>
              </a:rPr>
              <a:t> two settings</a:t>
            </a:r>
            <a:r>
              <a:rPr lang="en-US" sz="1100" u="none" kern="120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and tactical communications and protective systems (TCAPS).  All perform similar functions (protect hearing) but impact communication differently.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f.</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The combat arms earplugs allow Soldiers to change the settings based on the type of noise present.  In the “combat” setting, Soldiers can hear voices and radios normally (or low level sounds in combat), but when a weapon is fired or an explosion occurs, the noise is dissipated by the tubing in the earplug before it reaches the eardrum.  It allows the Soldier to maintain situational awareness “outside the wire”, but still be protected from weapon fire.  If the hazardous noise is steady-state, meaning continuous (i.e.; generators, vehicle engines or aircraft), </a:t>
            </a:r>
            <a:r>
              <a:rPr lang="en-US" sz="1100" u="none" kern="1200" dirty="0" smtClean="0">
                <a:solidFill>
                  <a:schemeClr val="tx1"/>
                </a:solidFill>
                <a:latin typeface="Arial" charset="0"/>
                <a:ea typeface="+mn-ea"/>
                <a:cs typeface="+mn-cs"/>
              </a:rPr>
              <a:t>this setting </a:t>
            </a:r>
            <a:r>
              <a:rPr lang="en-US" sz="1100" kern="1200" dirty="0" smtClean="0">
                <a:solidFill>
                  <a:schemeClr val="tx1"/>
                </a:solidFill>
                <a:latin typeface="Arial" charset="0"/>
                <a:ea typeface="+mn-ea"/>
                <a:cs typeface="+mn-cs"/>
              </a:rPr>
              <a:t>on the CAE can be changed to become a regular earplug that </a:t>
            </a:r>
            <a:r>
              <a:rPr lang="en-US" sz="1100" u="none" kern="1200" dirty="0" smtClean="0">
                <a:solidFill>
                  <a:schemeClr val="tx1"/>
                </a:solidFill>
                <a:latin typeface="Arial" charset="0"/>
                <a:ea typeface="+mn-ea"/>
                <a:cs typeface="+mn-cs"/>
              </a:rPr>
              <a:t>prevents hazardous</a:t>
            </a:r>
            <a:r>
              <a:rPr lang="en-US" sz="1100" kern="1200" dirty="0" smtClean="0">
                <a:solidFill>
                  <a:schemeClr val="tx1"/>
                </a:solidFill>
                <a:latin typeface="Arial" charset="0"/>
                <a:ea typeface="+mn-ea"/>
                <a:cs typeface="+mn-cs"/>
              </a:rPr>
              <a:t>, continuous noise from reaching the eardrum.</a:t>
            </a:r>
          </a:p>
          <a:p>
            <a:r>
              <a:rPr lang="en-US" sz="1100" b="1" kern="1200" dirty="0" smtClean="0">
                <a:solidFill>
                  <a:schemeClr val="tx1"/>
                </a:solidFill>
                <a:latin typeface="Arial" charset="0"/>
                <a:ea typeface="+mn-ea"/>
                <a:cs typeface="+mn-cs"/>
              </a:rPr>
              <a:t> </a:t>
            </a:r>
            <a:endParaRPr lang="en-US" sz="1100" kern="120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Picture #1 Good fit/bad fit?  Answer: bad fit. Picture #1  Good fit/bad fit?  Answer: good fit.  The last flange is sealing the opening of the ear </a:t>
            </a:r>
            <a:r>
              <a:rPr lang="en-US" sz="1100" u="none" kern="1200" dirty="0" smtClean="0">
                <a:solidFill>
                  <a:schemeClr val="tx1"/>
                </a:solidFill>
                <a:latin typeface="Arial" charset="0"/>
                <a:ea typeface="+mn-ea"/>
                <a:cs typeface="+mn-cs"/>
              </a:rPr>
              <a:t>canal.</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#2. Good fit/bad fit?  Answer: bad fit.  The earplug is too big, the last flange isn’t able to seal the opening of the ear canal because it can’t be inserted deep enough.  An earplug that is too big also cannot obtain a proper seal for protection.</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Picture #3.  Good</a:t>
            </a:r>
            <a:r>
              <a:rPr lang="en-US" sz="1100" kern="1200" baseline="0" dirty="0" smtClean="0">
                <a:solidFill>
                  <a:schemeClr val="tx1"/>
                </a:solidFill>
                <a:latin typeface="Arial" charset="0"/>
                <a:ea typeface="+mn-ea"/>
                <a:cs typeface="+mn-cs"/>
              </a:rPr>
              <a:t> fit/bad fit? Answer: bad fit.  The earplug is inserted backwards with the stem in the ear canal.</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One of the most obvious signs of an earplug that is too big is if the flange is folding over on itself.  The groove in the earplug actually creates and holds open an entryway for noise.  If the earplug is folded in anyway, the Soldier needs the next </a:t>
            </a:r>
            <a:r>
              <a:rPr lang="en-US" sz="1100" u="none" kern="1200" dirty="0" smtClean="0">
                <a:solidFill>
                  <a:schemeClr val="tx1"/>
                </a:solidFill>
                <a:latin typeface="Arial" charset="0"/>
                <a:ea typeface="+mn-ea"/>
                <a:cs typeface="+mn-cs"/>
              </a:rPr>
              <a:t>smaller size</a:t>
            </a:r>
            <a:r>
              <a:rPr lang="en-US" sz="11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smtClean="0">
                <a:solidFill>
                  <a:schemeClr val="tx1"/>
                </a:solidFill>
                <a:latin typeface="Arial" charset="0"/>
                <a:ea typeface="+mn-ea"/>
                <a:cs typeface="+mn-cs"/>
              </a:rPr>
              <a:t>Foam earplugs have both advantages and disadvantages.  Advantages include comfort and the universal fit for the majority of individuals. Disadvantages include the availability (not all noise hazardous areas have foam earplugs available), one-time use (raises cost of supplying units), a small risk of transmitting chemicals</a:t>
            </a:r>
            <a:r>
              <a:rPr lang="en-US" sz="1100" kern="1200" baseline="0" dirty="0" smtClean="0">
                <a:solidFill>
                  <a:schemeClr val="tx1"/>
                </a:solidFill>
                <a:latin typeface="Arial" charset="0"/>
                <a:ea typeface="+mn-ea"/>
                <a:cs typeface="+mn-cs"/>
              </a:rPr>
              <a:t> or oil from hands or gloves to the earplugs, </a:t>
            </a:r>
            <a:r>
              <a:rPr lang="en-US" sz="1100" kern="1200" dirty="0" smtClean="0">
                <a:solidFill>
                  <a:schemeClr val="tx1"/>
                </a:solidFill>
                <a:latin typeface="Arial" charset="0"/>
                <a:ea typeface="+mn-ea"/>
                <a:cs typeface="+mn-cs"/>
              </a:rPr>
              <a:t>and the high likelihood of inadequate insertion for protection.  </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#1.  Good fit/bad fit?  Answer: bad fit.  The foam earplug is not inserted deep enough.  For a dual-colored earplug, proper insertion is assured when no “orange” is showing, only green.  With a single-colored earplug, use the tragus as a point of reference (the tragus is the small piece of cartilage that sits at the front of the ear canal).  If the foam earplug is</a:t>
            </a:r>
            <a:r>
              <a:rPr lang="en-US" sz="1100" kern="1200" baseline="0" dirty="0" smtClean="0">
                <a:solidFill>
                  <a:schemeClr val="tx1"/>
                </a:solidFill>
                <a:latin typeface="Arial" charset="0"/>
                <a:ea typeface="+mn-ea"/>
                <a:cs typeface="+mn-cs"/>
              </a:rPr>
              <a:t> </a:t>
            </a:r>
            <a:r>
              <a:rPr lang="en-US" sz="1100" u="none" kern="1200" baseline="0" dirty="0" smtClean="0">
                <a:solidFill>
                  <a:schemeClr val="tx1"/>
                </a:solidFill>
                <a:latin typeface="Arial" charset="0"/>
                <a:ea typeface="+mn-ea"/>
                <a:cs typeface="+mn-cs"/>
              </a:rPr>
              <a:t>sticking outside of </a:t>
            </a:r>
            <a:r>
              <a:rPr lang="en-US" sz="1100" kern="1200" dirty="0" smtClean="0">
                <a:solidFill>
                  <a:schemeClr val="tx1"/>
                </a:solidFill>
                <a:latin typeface="Arial" charset="0"/>
                <a:ea typeface="+mn-ea"/>
                <a:cs typeface="+mn-cs"/>
              </a:rPr>
              <a:t>the tragus, it needs to be re-inserted.  The Soldier should not look like Frankenstein’s neck bolts have been moved to his ears!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Picture #2.  Good fit/bad fit?  Answer: good fit.  Only green is showing and the earplug is in the ear canal past the tragus.</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Picture #3. Good fit/bad fit?  Answer: Bad</a:t>
            </a:r>
            <a:r>
              <a:rPr lang="en-US" sz="1100" kern="1200" baseline="0" dirty="0" smtClean="0">
                <a:solidFill>
                  <a:schemeClr val="tx1"/>
                </a:solidFill>
                <a:latin typeface="Arial" charset="0"/>
                <a:ea typeface="+mn-ea"/>
                <a:cs typeface="+mn-cs"/>
              </a:rPr>
              <a:t> fit. The orange is showing which indicates the earplug is in backwards.</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b="1" kern="1200" dirty="0" smtClean="0">
                <a:solidFill>
                  <a:schemeClr val="tx1"/>
                </a:solidFill>
                <a:latin typeface="Arial" charset="0"/>
                <a:ea typeface="+mn-ea"/>
                <a:cs typeface="+mn-cs"/>
              </a:rPr>
              <a:t>WARNING:</a:t>
            </a:r>
            <a:r>
              <a:rPr lang="en-US" sz="1100" kern="1200" dirty="0" smtClean="0">
                <a:solidFill>
                  <a:schemeClr val="tx1"/>
                </a:solidFill>
                <a:latin typeface="Arial" charset="0"/>
                <a:ea typeface="+mn-ea"/>
                <a:cs typeface="+mn-cs"/>
              </a:rPr>
              <a:t>  Foam earplugs do not fit everyone, </a:t>
            </a:r>
            <a:r>
              <a:rPr lang="en-US" sz="1100" u="none" kern="1200" dirty="0" smtClean="0">
                <a:solidFill>
                  <a:schemeClr val="tx1"/>
                </a:solidFill>
                <a:latin typeface="Arial" charset="0"/>
                <a:ea typeface="+mn-ea"/>
                <a:cs typeface="+mn-cs"/>
              </a:rPr>
              <a:t>especially Soldiers with small ear canals.  </a:t>
            </a:r>
            <a:r>
              <a:rPr lang="en-US" sz="1100" kern="1200" dirty="0" smtClean="0">
                <a:solidFill>
                  <a:schemeClr val="tx1"/>
                </a:solidFill>
                <a:latin typeface="Arial" charset="0"/>
                <a:ea typeface="+mn-ea"/>
                <a:cs typeface="+mn-cs"/>
              </a:rPr>
              <a:t>The earplug cannot be altered (i.e</a:t>
            </a:r>
            <a:r>
              <a:rPr lang="en-US" sz="1100" u="none" kern="1200" dirty="0" smtClean="0">
                <a:solidFill>
                  <a:schemeClr val="tx1"/>
                </a:solidFill>
                <a:latin typeface="Arial" charset="0"/>
                <a:ea typeface="+mn-ea"/>
                <a:cs typeface="+mn-cs"/>
              </a:rPr>
              <a:t>., c</a:t>
            </a:r>
            <a:r>
              <a:rPr lang="en-US" sz="1100" kern="1200" dirty="0" smtClean="0">
                <a:solidFill>
                  <a:schemeClr val="tx1"/>
                </a:solidFill>
                <a:latin typeface="Arial" charset="0"/>
                <a:ea typeface="+mn-ea"/>
                <a:cs typeface="+mn-cs"/>
              </a:rPr>
              <a:t>ut or trimmed) without compromising protection.  If the earplug has to be altered to obtain a good fit, it is the</a:t>
            </a:r>
            <a:r>
              <a:rPr lang="en-US" sz="1100" kern="1200" baseline="0" dirty="0" smtClean="0">
                <a:solidFill>
                  <a:schemeClr val="tx1"/>
                </a:solidFill>
                <a:latin typeface="Arial" charset="0"/>
                <a:ea typeface="+mn-ea"/>
                <a:cs typeface="+mn-cs"/>
              </a:rPr>
              <a:t> wrong size</a:t>
            </a:r>
            <a:r>
              <a:rPr lang="en-US" sz="1100" kern="1200" dirty="0" smtClean="0">
                <a:solidFill>
                  <a:schemeClr val="tx1"/>
                </a:solidFill>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Fitting</a:t>
            </a:r>
            <a:r>
              <a:rPr lang="en-US" baseline="0" dirty="0" smtClean="0"/>
              <a:t> the CAE is very similar to fitting the triple flange or quad flange earplug. </a:t>
            </a:r>
            <a:r>
              <a:rPr lang="en-US" sz="1100" kern="1200" dirty="0" smtClean="0">
                <a:solidFill>
                  <a:schemeClr val="tx1"/>
                </a:solidFill>
                <a:latin typeface="Arial" charset="0"/>
                <a:ea typeface="+mn-ea"/>
                <a:cs typeface="+mn-cs"/>
              </a:rPr>
              <a:t> Proper </a:t>
            </a:r>
            <a:r>
              <a:rPr lang="en-US" sz="1100" u="none" kern="1200" dirty="0" smtClean="0">
                <a:solidFill>
                  <a:schemeClr val="tx1"/>
                </a:solidFill>
                <a:latin typeface="Arial" charset="0"/>
                <a:ea typeface="+mn-ea"/>
                <a:cs typeface="+mn-cs"/>
              </a:rPr>
              <a:t>earplug</a:t>
            </a:r>
            <a:r>
              <a:rPr lang="en-US" sz="1100" u="none" kern="1200" baseline="0" dirty="0" smtClean="0">
                <a:solidFill>
                  <a:schemeClr val="tx1"/>
                </a:solidFill>
                <a:latin typeface="Arial" charset="0"/>
                <a:ea typeface="+mn-ea"/>
                <a:cs typeface="+mn-cs"/>
              </a:rPr>
              <a:t> </a:t>
            </a:r>
            <a:r>
              <a:rPr lang="en-US" sz="1100" u="none" kern="1200" dirty="0" smtClean="0">
                <a:solidFill>
                  <a:schemeClr val="tx1"/>
                </a:solidFill>
                <a:latin typeface="Arial" charset="0"/>
                <a:ea typeface="+mn-ea"/>
                <a:cs typeface="+mn-cs"/>
              </a:rPr>
              <a:t>insertion requires straightening of the ear canal</a:t>
            </a:r>
            <a:r>
              <a:rPr lang="en-US" sz="1100" kern="1200" dirty="0" smtClean="0">
                <a:solidFill>
                  <a:schemeClr val="tx1"/>
                </a:solidFill>
                <a:latin typeface="Arial" charset="0"/>
                <a:ea typeface="+mn-ea"/>
                <a:cs typeface="+mn-cs"/>
              </a:rPr>
              <a:t>. The human ear canal is “s” shaped to protect the </a:t>
            </a:r>
            <a:r>
              <a:rPr lang="en-US" sz="1100" u="none" kern="1200" dirty="0" smtClean="0">
                <a:solidFill>
                  <a:schemeClr val="tx1"/>
                </a:solidFill>
                <a:latin typeface="Arial" charset="0"/>
                <a:ea typeface="+mn-ea"/>
                <a:cs typeface="+mn-cs"/>
              </a:rPr>
              <a:t>eardrum. If </a:t>
            </a:r>
            <a:r>
              <a:rPr lang="en-US" sz="1100" kern="1200" dirty="0" smtClean="0">
                <a:solidFill>
                  <a:schemeClr val="tx1"/>
                </a:solidFill>
                <a:latin typeface="Arial" charset="0"/>
                <a:ea typeface="+mn-ea"/>
                <a:cs typeface="+mn-cs"/>
              </a:rPr>
              <a:t>it isn’t straightened, the earplug will hit the first wall and not fit snugly or fall out.  Pull back and up on the ear with the opposite hand while inserting the earplug.  Make sure it is inserted until a tight seal (not painful) is </a:t>
            </a:r>
            <a:r>
              <a:rPr lang="en-US" sz="1100" u="none" kern="1200" dirty="0" smtClean="0">
                <a:solidFill>
                  <a:schemeClr val="tx1"/>
                </a:solidFill>
                <a:latin typeface="Arial" charset="0"/>
                <a:ea typeface="+mn-ea"/>
                <a:cs typeface="+mn-cs"/>
              </a:rPr>
              <a:t>obtaine</a:t>
            </a:r>
            <a:r>
              <a:rPr lang="en-US" sz="1100" kern="1200" dirty="0" smtClean="0">
                <a:solidFill>
                  <a:schemeClr val="tx1"/>
                </a:solidFill>
                <a:latin typeface="Arial" charset="0"/>
                <a:ea typeface="+mn-ea"/>
                <a:cs typeface="+mn-cs"/>
              </a:rPr>
              <a:t>d.</a:t>
            </a:r>
          </a:p>
          <a:p>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#1:</a:t>
            </a:r>
            <a:r>
              <a:rPr lang="en-US" sz="1100" kern="1200" baseline="0" dirty="0" smtClean="0">
                <a:solidFill>
                  <a:schemeClr val="tx1"/>
                </a:solidFill>
                <a:latin typeface="Arial" charset="0"/>
                <a:ea typeface="+mn-ea"/>
                <a:cs typeface="+mn-cs"/>
              </a:rPr>
              <a:t>  Good fit: The last flange is sealing the opening of the ear canal.</a:t>
            </a:r>
          </a:p>
          <a:p>
            <a:r>
              <a:rPr lang="en-US" sz="1100" kern="1200" baseline="0" dirty="0" smtClean="0">
                <a:solidFill>
                  <a:schemeClr val="tx1"/>
                </a:solidFill>
                <a:latin typeface="Arial" charset="0"/>
                <a:ea typeface="+mn-ea"/>
                <a:cs typeface="+mn-cs"/>
              </a:rPr>
              <a:t>	#2:  Bad fit: The last flange of the ear plug is not sealing the ear canal. The ear plug appears to be falling out of the ear.</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Permanent hearing loss is among the top four injuries in current theaters of operation and is the most under-identified injury, due to the nature of the symptoms.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  Although symptoms include temporary hearing loss, </a:t>
            </a:r>
            <a:r>
              <a:rPr lang="en-US" sz="1100" u="none" kern="1200" dirty="0" smtClean="0">
                <a:solidFill>
                  <a:schemeClr val="tx1"/>
                </a:solidFill>
                <a:latin typeface="Arial" charset="0"/>
                <a:ea typeface="+mn-ea"/>
                <a:cs typeface="+mn-cs"/>
              </a:rPr>
              <a:t>where sounds and speech are muffled</a:t>
            </a:r>
            <a:r>
              <a:rPr lang="en-US" sz="1100" kern="1200" dirty="0" smtClean="0">
                <a:solidFill>
                  <a:schemeClr val="tx1"/>
                </a:solidFill>
                <a:latin typeface="Arial" charset="0"/>
                <a:ea typeface="+mn-ea"/>
                <a:cs typeface="+mn-cs"/>
              </a:rPr>
              <a:t>,</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and tinnitus (ringing in the ears), </a:t>
            </a:r>
            <a:r>
              <a:rPr lang="en-US" sz="1100" u="none" kern="1200" dirty="0" smtClean="0">
                <a:solidFill>
                  <a:schemeClr val="tx1"/>
                </a:solidFill>
                <a:latin typeface="Arial" charset="0"/>
                <a:ea typeface="+mn-ea"/>
                <a:cs typeface="+mn-cs"/>
              </a:rPr>
              <a:t>this does </a:t>
            </a:r>
            <a:r>
              <a:rPr lang="en-US" sz="1100" kern="1200" dirty="0" smtClean="0">
                <a:solidFill>
                  <a:schemeClr val="tx1"/>
                </a:solidFill>
                <a:latin typeface="Arial" charset="0"/>
                <a:ea typeface="+mn-ea"/>
                <a:cs typeface="+mn-cs"/>
              </a:rPr>
              <a:t>not include pain. </a:t>
            </a:r>
            <a:r>
              <a:rPr lang="en-US" sz="1100" kern="1200" dirty="0" smtClean="0">
                <a:solidFill>
                  <a:schemeClr val="tx1"/>
                </a:solidFill>
                <a:latin typeface="Arial" charset="0"/>
                <a:ea typeface="+mn-ea"/>
                <a:cs typeface="+mn-cs"/>
              </a:rPr>
              <a:t>Complicating </a:t>
            </a:r>
            <a:r>
              <a:rPr lang="en-US" sz="1100" kern="1200" dirty="0" smtClean="0">
                <a:solidFill>
                  <a:schemeClr val="tx1"/>
                </a:solidFill>
                <a:latin typeface="Arial" charset="0"/>
                <a:ea typeface="+mn-ea"/>
                <a:cs typeface="+mn-cs"/>
              </a:rPr>
              <a:t>matters, the initial symptoms often improve in time and there are no visible signs </a:t>
            </a:r>
            <a:r>
              <a:rPr lang="en-US" sz="1100" u="none" kern="1200" dirty="0" smtClean="0">
                <a:solidFill>
                  <a:schemeClr val="tx1"/>
                </a:solidFill>
                <a:latin typeface="Arial" charset="0"/>
                <a:ea typeface="+mn-ea"/>
                <a:cs typeface="+mn-cs"/>
              </a:rPr>
              <a:t>of injury (e.g., </a:t>
            </a:r>
            <a:r>
              <a:rPr lang="en-US" sz="1100" kern="1200" dirty="0" smtClean="0">
                <a:solidFill>
                  <a:schemeClr val="tx1"/>
                </a:solidFill>
                <a:latin typeface="Arial" charset="0"/>
                <a:ea typeface="+mn-ea"/>
                <a:cs typeface="+mn-cs"/>
              </a:rPr>
              <a:t>blood), leaving the Soldier with the impression that the injury is not permanent and has left no </a:t>
            </a:r>
            <a:r>
              <a:rPr lang="en-US" sz="1100" u="none" kern="1200" dirty="0" smtClean="0">
                <a:solidFill>
                  <a:schemeClr val="tx1"/>
                </a:solidFill>
                <a:latin typeface="Arial" charset="0"/>
                <a:ea typeface="+mn-ea"/>
                <a:cs typeface="+mn-cs"/>
              </a:rPr>
              <a:t>damage</a:t>
            </a:r>
            <a:r>
              <a:rPr lang="en-US" sz="1100" kern="1200" dirty="0" smtClean="0">
                <a:solidFill>
                  <a:schemeClr val="tx1"/>
                </a:solidFill>
                <a:latin typeface="Arial" charset="0"/>
                <a:ea typeface="+mn-ea"/>
                <a:cs typeface="+mn-cs"/>
              </a:rPr>
              <a:t>.  </a:t>
            </a:r>
            <a:r>
              <a:rPr lang="en-US" dirty="0" smtClean="0"/>
              <a:t>Once damage to the inner ear begins, </a:t>
            </a:r>
            <a:r>
              <a:rPr lang="en-US" smtClean="0"/>
              <a:t>it leaves </a:t>
            </a:r>
            <a:r>
              <a:rPr lang="en-US" sz="1100" kern="1200" smtClean="0">
                <a:solidFill>
                  <a:schemeClr val="tx1"/>
                </a:solidFill>
                <a:latin typeface="Arial" charset="0"/>
                <a:ea typeface="+mn-ea"/>
                <a:cs typeface="+mn-cs"/>
              </a:rPr>
              <a:t>the </a:t>
            </a:r>
            <a:r>
              <a:rPr lang="en-US" sz="1100" kern="1200" dirty="0" smtClean="0">
                <a:solidFill>
                  <a:schemeClr val="tx1"/>
                </a:solidFill>
                <a:latin typeface="Arial" charset="0"/>
                <a:ea typeface="+mn-ea"/>
                <a:cs typeface="+mn-cs"/>
              </a:rPr>
              <a:t>Soldier vulnerable to a gradual or sudden decline in hearing with continued </a:t>
            </a:r>
            <a:r>
              <a:rPr lang="en-US" sz="1100" u="none" kern="1200" dirty="0" smtClean="0">
                <a:solidFill>
                  <a:schemeClr val="tx1"/>
                </a:solidFill>
                <a:latin typeface="Arial" charset="0"/>
                <a:ea typeface="+mn-ea"/>
                <a:cs typeface="+mn-cs"/>
              </a:rPr>
              <a:t>unprotected,</a:t>
            </a:r>
            <a:r>
              <a:rPr lang="en-US" sz="1100" u="none" kern="1200" baseline="0" dirty="0" smtClean="0">
                <a:solidFill>
                  <a:schemeClr val="tx1"/>
                </a:solidFill>
                <a:latin typeface="Arial" charset="0"/>
                <a:ea typeface="+mn-ea"/>
                <a:cs typeface="+mn-cs"/>
              </a:rPr>
              <a:t> </a:t>
            </a:r>
            <a:r>
              <a:rPr lang="en-US" sz="1100" u="none" kern="1200" dirty="0" smtClean="0">
                <a:solidFill>
                  <a:schemeClr val="tx1"/>
                </a:solidFill>
                <a:latin typeface="Arial" charset="0"/>
                <a:ea typeface="+mn-ea"/>
                <a:cs typeface="+mn-cs"/>
              </a:rPr>
              <a:t>hazardous noise </a:t>
            </a:r>
            <a:r>
              <a:rPr lang="en-US" sz="1100" kern="1200" dirty="0" smtClean="0">
                <a:solidFill>
                  <a:schemeClr val="tx1"/>
                </a:solidFill>
                <a:latin typeface="Arial" charset="0"/>
                <a:ea typeface="+mn-ea"/>
                <a:cs typeface="+mn-cs"/>
              </a:rPr>
              <a:t>exposures.</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b.  Seven out of ten injuries are due to blast injuries, with 50% of injured Soldiers </a:t>
            </a:r>
            <a:r>
              <a:rPr lang="en-US" sz="1100" u="none" kern="1200" dirty="0" smtClean="0">
                <a:solidFill>
                  <a:schemeClr val="tx1"/>
                </a:solidFill>
                <a:latin typeface="Arial" charset="0"/>
                <a:ea typeface="+mn-ea"/>
                <a:cs typeface="+mn-cs"/>
              </a:rPr>
              <a:t>suffering </a:t>
            </a:r>
            <a:r>
              <a:rPr lang="en-US" sz="1100" kern="1200" dirty="0" smtClean="0">
                <a:solidFill>
                  <a:schemeClr val="tx1"/>
                </a:solidFill>
                <a:latin typeface="Arial" charset="0"/>
                <a:ea typeface="+mn-ea"/>
                <a:cs typeface="+mn-cs"/>
              </a:rPr>
              <a:t>hearing loss.  One in three </a:t>
            </a:r>
            <a:r>
              <a:rPr lang="en-US" sz="1100" u="none" kern="1200" dirty="0" smtClean="0">
                <a:solidFill>
                  <a:schemeClr val="tx1"/>
                </a:solidFill>
                <a:latin typeface="Arial" charset="0"/>
                <a:ea typeface="+mn-ea"/>
                <a:cs typeface="+mn-cs"/>
              </a:rPr>
              <a:t>unprotected</a:t>
            </a:r>
            <a:r>
              <a:rPr lang="en-US" sz="1100" kern="1200" dirty="0" smtClean="0">
                <a:solidFill>
                  <a:schemeClr val="tx1"/>
                </a:solidFill>
                <a:latin typeface="Arial" charset="0"/>
                <a:ea typeface="+mn-ea"/>
                <a:cs typeface="+mn-cs"/>
              </a:rPr>
              <a:t>, deployed Soldiers experiences acoustic trauma at some point during a deployment to a combat theater.</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Education and Preventive measures are the key to mitigating the threat.  Understand the threat, its potential impact, and how to stop the injury before it starts.</a:t>
            </a:r>
          </a:p>
          <a:p>
            <a:r>
              <a:rPr lang="en-US" sz="1100" b="1" kern="1200" dirty="0" smtClean="0">
                <a:solidFill>
                  <a:schemeClr val="tx1"/>
                </a:solidFill>
                <a:latin typeface="Arial" charset="0"/>
                <a:ea typeface="+mn-ea"/>
                <a:cs typeface="+mn-cs"/>
              </a:rPr>
              <a:t> </a:t>
            </a:r>
            <a:endParaRPr lang="en-US" sz="11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Hearing is the only sense that is “on” 24 hours a day, 7 days a week, 365 days a year.  It is not dependent on time of day or weather conditions.  It is 360 degrees and isn’t affected by the Soldier’s level of alertness.  The brain’s job is to keep you alive and in doing so, it will divert the Soldier’s attention to any new sound in the environment that may be a potential threat, even when they’re asleep (ask the listeners if they’ve ever been awakened by someone’s “snoring”, the example illustrates that the sense of hearing doesn’t shut down when going to sleep).  It can sometimes be an annoying part of hearing, but it may also be what saves a Soldier’s life.</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It’s estimated that 50-60% of situational awareness comes from hearing, through environmental monitoring or communications with </a:t>
            </a:r>
            <a:r>
              <a:rPr lang="en-US" sz="1100" u="none" kern="1200" dirty="0" smtClean="0">
                <a:solidFill>
                  <a:schemeClr val="tx1"/>
                </a:solidFill>
                <a:latin typeface="Arial" charset="0"/>
                <a:ea typeface="+mn-ea"/>
                <a:cs typeface="+mn-cs"/>
              </a:rPr>
              <a:t>others. Verbal </a:t>
            </a:r>
            <a:r>
              <a:rPr lang="en-US" sz="1100" kern="1200" dirty="0" smtClean="0">
                <a:solidFill>
                  <a:schemeClr val="tx1"/>
                </a:solidFill>
                <a:latin typeface="Arial" charset="0"/>
                <a:ea typeface="+mn-ea"/>
                <a:cs typeface="+mn-cs"/>
              </a:rPr>
              <a:t>commands/instructions, radio information, </a:t>
            </a:r>
            <a:r>
              <a:rPr lang="en-US" sz="1100" u="none" kern="1200" dirty="0" smtClean="0">
                <a:solidFill>
                  <a:schemeClr val="tx1"/>
                </a:solidFill>
                <a:latin typeface="Arial" charset="0"/>
                <a:ea typeface="+mn-ea"/>
                <a:cs typeface="+mn-cs"/>
              </a:rPr>
              <a:t>and </a:t>
            </a:r>
            <a:r>
              <a:rPr lang="en-US" sz="1100" kern="1200" dirty="0" smtClean="0">
                <a:solidFill>
                  <a:schemeClr val="tx1"/>
                </a:solidFill>
                <a:latin typeface="Arial" charset="0"/>
                <a:ea typeface="+mn-ea"/>
                <a:cs typeface="+mn-cs"/>
              </a:rPr>
              <a:t>intelligence gathering with </a:t>
            </a:r>
            <a:r>
              <a:rPr lang="en-US" sz="1100" u="none" kern="1200" dirty="0" smtClean="0">
                <a:solidFill>
                  <a:schemeClr val="tx1"/>
                </a:solidFill>
                <a:latin typeface="Arial" charset="0"/>
                <a:ea typeface="+mn-ea"/>
                <a:cs typeface="+mn-cs"/>
              </a:rPr>
              <a:t>the</a:t>
            </a:r>
            <a:r>
              <a:rPr lang="en-US" sz="1100" kern="1200" dirty="0" smtClean="0">
                <a:solidFill>
                  <a:schemeClr val="tx1"/>
                </a:solidFill>
                <a:latin typeface="Arial" charset="0"/>
                <a:ea typeface="+mn-ea"/>
                <a:cs typeface="+mn-cs"/>
              </a:rPr>
              <a:t> local populace are just a few ways we’re in constant communication during a mission.  The percentage of auditory input increases any time the visual field is limited (</a:t>
            </a:r>
            <a:r>
              <a:rPr lang="en-US" sz="1100" u="none" kern="1200" dirty="0" smtClean="0">
                <a:solidFill>
                  <a:schemeClr val="tx1"/>
                </a:solidFill>
                <a:latin typeface="Arial" charset="0"/>
                <a:ea typeface="+mn-ea"/>
                <a:cs typeface="+mn-cs"/>
              </a:rPr>
              <a:t>e.g., </a:t>
            </a:r>
            <a:r>
              <a:rPr lang="en-US" sz="1100" kern="1200" dirty="0" smtClean="0">
                <a:solidFill>
                  <a:schemeClr val="tx1"/>
                </a:solidFill>
                <a:latin typeface="Arial" charset="0"/>
                <a:ea typeface="+mn-ea"/>
                <a:cs typeface="+mn-cs"/>
              </a:rPr>
              <a:t>darkness, building in the way, confined inside a vehicle, etc.).</a:t>
            </a:r>
            <a:r>
              <a:rPr lang="en-US" sz="1100" b="1" kern="1200" dirty="0" smtClean="0">
                <a:solidFill>
                  <a:schemeClr val="tx1"/>
                </a:solidFill>
                <a:latin typeface="Arial" charset="0"/>
                <a:ea typeface="+mn-ea"/>
                <a:cs typeface="+mn-cs"/>
              </a:rPr>
              <a:t> </a:t>
            </a:r>
            <a:endParaRPr lang="en-US" sz="11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3CA2A33-E783-4D0B-975F-CDFB0374F170}" type="slidenum">
              <a:rPr lang="en-US" smtClean="0"/>
              <a:pPr/>
              <a:t>6</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2933" y="4223758"/>
            <a:ext cx="6479938" cy="5072642"/>
          </a:xfrm>
          <a:noFill/>
          <a:ln/>
        </p:spPr>
        <p:txBody>
          <a:bodyPr/>
          <a:lstStyle/>
          <a:p>
            <a:pPr eaLnBrk="1" hangingPunct="1">
              <a:buFontTx/>
              <a:buNone/>
            </a:pPr>
            <a:r>
              <a:rPr lang="en-US" u="none" dirty="0" smtClean="0"/>
              <a:t>Th</a:t>
            </a:r>
            <a:r>
              <a:rPr lang="en-US" sz="1100" u="none" kern="1200" dirty="0" smtClean="0">
                <a:solidFill>
                  <a:schemeClr val="tx1"/>
                </a:solidFill>
                <a:latin typeface="Arial" charset="0"/>
                <a:ea typeface="+mn-ea"/>
                <a:cs typeface="+mn-cs"/>
              </a:rPr>
              <a:t>is links hearing with survivability </a:t>
            </a:r>
            <a:r>
              <a:rPr lang="en-US" sz="1100" kern="1200" dirty="0" smtClean="0">
                <a:solidFill>
                  <a:schemeClr val="tx1"/>
                </a:solidFill>
                <a:latin typeface="Arial" charset="0"/>
                <a:ea typeface="+mn-ea"/>
                <a:cs typeface="+mn-cs"/>
              </a:rPr>
              <a:t>and lethality.  This was </a:t>
            </a:r>
            <a:r>
              <a:rPr lang="en-US" sz="1100" u="none" kern="1200" dirty="0" smtClean="0">
                <a:solidFill>
                  <a:schemeClr val="tx1"/>
                </a:solidFill>
                <a:latin typeface="Arial" charset="0"/>
                <a:ea typeface="+mn-ea"/>
                <a:cs typeface="+mn-cs"/>
              </a:rPr>
              <a:t>a study </a:t>
            </a:r>
            <a:r>
              <a:rPr lang="en-US" sz="1100" kern="1200" dirty="0" smtClean="0">
                <a:solidFill>
                  <a:schemeClr val="tx1"/>
                </a:solidFill>
                <a:latin typeface="Arial" charset="0"/>
                <a:ea typeface="+mn-ea"/>
                <a:cs typeface="+mn-cs"/>
              </a:rPr>
              <a:t>done with tank crews.  The crews were given radio orders (coordinates, instructions) filtered to create simulated noise-induced hearing loss, and then similar orders without the filters</a:t>
            </a:r>
            <a:r>
              <a:rPr lang="en-US" sz="1100" u="none" kern="1200" dirty="0" smtClean="0">
                <a:solidFill>
                  <a:schemeClr val="tx1"/>
                </a:solidFill>
                <a:latin typeface="Arial" charset="0"/>
                <a:ea typeface="+mn-ea"/>
                <a:cs typeface="+mn-cs"/>
              </a:rPr>
              <a:t>. Crew </a:t>
            </a:r>
            <a:r>
              <a:rPr lang="en-US" sz="1100" u="none" kern="1200" baseline="0" dirty="0" smtClean="0">
                <a:solidFill>
                  <a:schemeClr val="tx1"/>
                </a:solidFill>
                <a:latin typeface="Arial" charset="0"/>
                <a:ea typeface="+mn-ea"/>
                <a:cs typeface="+mn-cs"/>
              </a:rPr>
              <a:t>hearing was labeled </a:t>
            </a:r>
            <a:r>
              <a:rPr lang="en-US" sz="1100" kern="1200" dirty="0" smtClean="0">
                <a:solidFill>
                  <a:schemeClr val="tx1"/>
                </a:solidFill>
                <a:latin typeface="Arial" charset="0"/>
                <a:ea typeface="+mn-ea"/>
                <a:cs typeface="+mn-cs"/>
              </a:rPr>
              <a:t>“good” (unfiltered commands, crew had ‘normal’ hearing) and “poor” (crews heard filtered commands).  The changes in performance indicated just how much hearing has an impact on performance.  </a:t>
            </a:r>
            <a:r>
              <a:rPr lang="en-US" sz="1100" b="1" kern="1200" dirty="0" smtClean="0">
                <a:solidFill>
                  <a:schemeClr val="tx1"/>
                </a:solidFill>
                <a:latin typeface="Arial" charset="0"/>
                <a:ea typeface="+mn-ea"/>
                <a:cs typeface="+mn-cs"/>
              </a:rPr>
              <a:t>Highlight:</a:t>
            </a:r>
            <a:endParaRPr lang="en-US" sz="11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  Time to Identify target:  40 seconds to 90 seconds (affects </a:t>
            </a:r>
            <a:r>
              <a:rPr lang="en-US" sz="1100" u="none" kern="1200" dirty="0" smtClean="0">
                <a:solidFill>
                  <a:schemeClr val="tx1"/>
                </a:solidFill>
                <a:latin typeface="Arial" charset="0"/>
                <a:ea typeface="+mn-ea"/>
                <a:cs typeface="+mn-cs"/>
              </a:rPr>
              <a:t>lethality</a:t>
            </a:r>
            <a:r>
              <a:rPr lang="en-US" sz="1100" kern="1200" dirty="0" smtClean="0">
                <a:solidFill>
                  <a:schemeClr val="tx1"/>
                </a:solidFill>
                <a:latin typeface="Arial" charset="0"/>
                <a:ea typeface="+mn-ea"/>
                <a:cs typeface="+mn-cs"/>
              </a:rPr>
              <a:t>)</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b.  Correctly Identified target:  Dropped from 98% to only 68% (affects </a:t>
            </a:r>
            <a:r>
              <a:rPr lang="en-US" sz="1100" u="none" kern="1200" dirty="0" smtClean="0">
                <a:solidFill>
                  <a:schemeClr val="tx1"/>
                </a:solidFill>
                <a:latin typeface="Arial" charset="0"/>
                <a:ea typeface="+mn-ea"/>
                <a:cs typeface="+mn-cs"/>
              </a:rPr>
              <a:t>lethality</a:t>
            </a:r>
            <a:r>
              <a:rPr lang="en-US" sz="1100" kern="1200" dirty="0" smtClean="0">
                <a:solidFill>
                  <a:schemeClr val="tx1"/>
                </a:solidFill>
                <a:latin typeface="Arial" charset="0"/>
                <a:ea typeface="+mn-ea"/>
                <a:cs typeface="+mn-cs"/>
              </a:rPr>
              <a:t> - 30% of enemy just got away due to</a:t>
            </a:r>
            <a:r>
              <a:rPr lang="en-US" sz="1100" u="none" kern="1200" dirty="0" smtClean="0">
                <a:solidFill>
                  <a:schemeClr val="tx1"/>
                </a:solidFill>
                <a:latin typeface="Arial" charset="0"/>
                <a:ea typeface="+mn-ea"/>
                <a:cs typeface="+mn-cs"/>
              </a:rPr>
              <a:t> hearing problems</a:t>
            </a:r>
            <a:r>
              <a:rPr lang="en-US" sz="1100" kern="1200" dirty="0" smtClean="0">
                <a:solidFill>
                  <a:schemeClr val="tx1"/>
                </a:solidFill>
                <a:latin typeface="Arial" charset="0"/>
                <a:ea typeface="+mn-ea"/>
                <a:cs typeface="+mn-cs"/>
              </a:rPr>
              <a:t>)</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c.  Tank crew killed by enemy:  Rose from 7% to 28% (affects </a:t>
            </a:r>
            <a:r>
              <a:rPr lang="en-US" sz="1100" u="none" kern="1200" dirty="0" smtClean="0">
                <a:solidFill>
                  <a:schemeClr val="tx1"/>
                </a:solidFill>
                <a:latin typeface="Arial" charset="0"/>
                <a:ea typeface="+mn-ea"/>
                <a:cs typeface="+mn-cs"/>
              </a:rPr>
              <a:t>survivability</a:t>
            </a:r>
            <a:r>
              <a:rPr lang="en-US" sz="1100" kern="1200" dirty="0" smtClean="0">
                <a:solidFill>
                  <a:schemeClr val="tx1"/>
                </a:solidFill>
                <a:latin typeface="Arial" charset="0"/>
                <a:ea typeface="+mn-ea"/>
                <a:cs typeface="+mn-cs"/>
              </a:rPr>
              <a:t>, 1 in 3 of soldiers  were KILLED due to poor hearing).</a:t>
            </a:r>
          </a:p>
          <a:p>
            <a:pPr eaLnBrk="1" hangingPunct="1">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Along the left side of the chart are three sounds</a:t>
            </a:r>
            <a:r>
              <a:rPr lang="en-US" u="none" dirty="0" smtClean="0"/>
              <a:t>: a rifle </a:t>
            </a:r>
            <a:r>
              <a:rPr lang="en-US" dirty="0" smtClean="0"/>
              <a:t>bolt closing, a normal voice and footsteps </a:t>
            </a:r>
            <a:r>
              <a:rPr lang="en-US" u="none" dirty="0" smtClean="0"/>
              <a:t>in the leaves</a:t>
            </a:r>
            <a:r>
              <a:rPr lang="en-US" dirty="0" smtClean="0"/>
              <a:t>.  </a:t>
            </a:r>
          </a:p>
          <a:p>
            <a:pPr eaLnBrk="1" hangingPunct="1"/>
            <a:endParaRPr lang="en-US" dirty="0" smtClean="0"/>
          </a:p>
          <a:p>
            <a:pPr eaLnBrk="1" hangingPunct="1"/>
            <a:r>
              <a:rPr lang="en-US" dirty="0" smtClean="0"/>
              <a:t>Along the bottom of the chart is </a:t>
            </a:r>
            <a:r>
              <a:rPr lang="en-US" u="none" dirty="0" smtClean="0"/>
              <a:t>the distance where </a:t>
            </a:r>
            <a:r>
              <a:rPr lang="en-US" dirty="0" smtClean="0"/>
              <a:t>these sounds can be heard. For</a:t>
            </a:r>
            <a:r>
              <a:rPr lang="en-US" baseline="0" dirty="0" smtClean="0"/>
              <a:t> example</a:t>
            </a:r>
            <a:r>
              <a:rPr lang="en-US" u="none" baseline="0" dirty="0" smtClean="0"/>
              <a:t>, a Soldier with normal hearing can hear a rifle bolt close at 1000 meters, or </a:t>
            </a:r>
            <a:r>
              <a:rPr lang="en-US" baseline="0" dirty="0" smtClean="0"/>
              <a:t>slightly more that 9 football fields </a:t>
            </a:r>
            <a:r>
              <a:rPr lang="en-US" u="none" baseline="0" dirty="0" smtClean="0"/>
              <a:t>away, but with poor hearing plus a temporary loss, such as from unprotected exposure to one round fired by that Soldier or his or her buddy, the rifle bolt closing can only be heard approximately 50 yards away, or about ½ of a football field. </a:t>
            </a:r>
            <a:endParaRPr lang="en-US" u="none" dirty="0" smtClean="0"/>
          </a:p>
          <a:p>
            <a:pPr eaLnBrk="1" hangingPunct="1"/>
            <a:endParaRPr lang="en-US" dirty="0" smtClean="0"/>
          </a:p>
          <a:p>
            <a:pPr eaLnBrk="1" hangingPunct="1"/>
            <a:r>
              <a:rPr lang="en-US" dirty="0" smtClean="0"/>
              <a:t>The colored bars on the chart represent three levels of  hearing ability, </a:t>
            </a:r>
            <a:r>
              <a:rPr lang="en-US" u="none" dirty="0" smtClean="0"/>
              <a:t>labeled</a:t>
            </a:r>
            <a:r>
              <a:rPr lang="en-US" u="none" baseline="0" dirty="0" smtClean="0"/>
              <a:t> by medical profile rating</a:t>
            </a:r>
            <a:r>
              <a:rPr lang="en-US" u="none" dirty="0" smtClean="0"/>
              <a:t>.</a:t>
            </a:r>
          </a:p>
          <a:p>
            <a:pPr eaLnBrk="1" hangingPunct="1"/>
            <a:endParaRPr lang="en-US" dirty="0" smtClean="0"/>
          </a:p>
          <a:p>
            <a:pPr eaLnBrk="1" hangingPunct="1"/>
            <a:r>
              <a:rPr lang="en-US" dirty="0" smtClean="0"/>
              <a:t>The </a:t>
            </a:r>
            <a:r>
              <a:rPr lang="en-US" u="none" dirty="0" smtClean="0"/>
              <a:t>green bar </a:t>
            </a:r>
            <a:r>
              <a:rPr lang="en-US" dirty="0" smtClean="0"/>
              <a:t>represents hearing at  H-1 profile.</a:t>
            </a:r>
          </a:p>
          <a:p>
            <a:pPr eaLnBrk="1" hangingPunct="1"/>
            <a:r>
              <a:rPr lang="en-US" dirty="0" smtClean="0"/>
              <a:t>The </a:t>
            </a:r>
            <a:r>
              <a:rPr lang="en-US" u="none" dirty="0" smtClean="0"/>
              <a:t>yellow bar </a:t>
            </a:r>
            <a:r>
              <a:rPr lang="en-US" dirty="0" smtClean="0"/>
              <a:t>represents hearing at H-2 profile. </a:t>
            </a:r>
          </a:p>
          <a:p>
            <a:pPr eaLnBrk="1" hangingPunct="1"/>
            <a:r>
              <a:rPr lang="en-US" dirty="0" smtClean="0"/>
              <a:t>The </a:t>
            </a:r>
            <a:r>
              <a:rPr lang="en-US" u="none" dirty="0" smtClean="0"/>
              <a:t>red bar </a:t>
            </a:r>
            <a:r>
              <a:rPr lang="en-US" dirty="0" smtClean="0"/>
              <a:t>represents hearing at H-3 profile </a:t>
            </a:r>
            <a:r>
              <a:rPr lang="en-US" u="none" dirty="0" smtClean="0"/>
              <a:t>with added temporary hearing loss. </a:t>
            </a:r>
          </a:p>
          <a:p>
            <a:pPr eaLnBrk="1" hangingPunct="1"/>
            <a:endParaRPr lang="en-US" u="sng" dirty="0" smtClean="0"/>
          </a:p>
          <a:p>
            <a:pPr eaLnBrk="1" hangingPunct="1"/>
            <a:r>
              <a:rPr lang="en-US" u="none" dirty="0" smtClean="0"/>
              <a:t>A Soldier with hearing loss is at great disadvantage when compared to a Soldier with normal hearing.  Hearing allows Soldiers</a:t>
            </a:r>
            <a:r>
              <a:rPr lang="en-US" u="none" baseline="0" dirty="0" smtClean="0"/>
              <a:t> to </a:t>
            </a:r>
            <a:r>
              <a:rPr lang="en-US" u="none" dirty="0" smtClean="0"/>
              <a:t>detect</a:t>
            </a:r>
            <a:r>
              <a:rPr lang="en-US" u="none" baseline="0" dirty="0" smtClean="0"/>
              <a:t> the </a:t>
            </a:r>
            <a:r>
              <a:rPr lang="en-US" u="none" dirty="0" smtClean="0"/>
              <a:t>threat and to communicate, both of which are critical for mission completion.</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0FC5DE3-F247-4E37-AE8D-9132EF296DC7}" type="slidenum">
              <a:rPr lang="en-US" smtClean="0"/>
              <a:pPr/>
              <a:t>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This illustrates </a:t>
            </a:r>
            <a:r>
              <a:rPr lang="en-US" u="none" dirty="0" smtClean="0"/>
              <a:t>where hearing</a:t>
            </a:r>
            <a:r>
              <a:rPr lang="en-US" u="none" baseline="0" dirty="0" smtClean="0"/>
              <a:t> </a:t>
            </a:r>
            <a:r>
              <a:rPr lang="en-US" dirty="0" smtClean="0"/>
              <a:t>loss occurs. The irreparable damage occurs inside the </a:t>
            </a:r>
            <a:r>
              <a:rPr lang="en-US" u="none" dirty="0" smtClean="0"/>
              <a:t>cochlea, in the inner</a:t>
            </a:r>
            <a:r>
              <a:rPr lang="en-US" u="none" baseline="0" dirty="0" smtClean="0"/>
              <a:t> ear</a:t>
            </a:r>
            <a:r>
              <a:rPr lang="en-US" dirty="0" smtClean="0"/>
              <a:t>. </a:t>
            </a:r>
            <a:r>
              <a:rPr lang="en-US" u="none" dirty="0" smtClean="0"/>
              <a:t>If</a:t>
            </a:r>
            <a:r>
              <a:rPr lang="en-US" u="none" baseline="0" dirty="0" smtClean="0"/>
              <a:t> the eardrum</a:t>
            </a:r>
            <a:r>
              <a:rPr lang="en-US" u="none" dirty="0" smtClean="0"/>
              <a:t> is</a:t>
            </a:r>
            <a:r>
              <a:rPr lang="en-US" u="none" baseline="0" dirty="0" smtClean="0"/>
              <a:t> damaged, it will often </a:t>
            </a:r>
            <a:r>
              <a:rPr lang="en-US" u="none" dirty="0" smtClean="0"/>
              <a:t>grow back or can be surgically repaired. </a:t>
            </a:r>
          </a:p>
          <a:p>
            <a:pPr eaLnBrk="1" hangingPunct="1"/>
            <a:endParaRPr lang="en-US" dirty="0" smtClean="0"/>
          </a:p>
          <a:p>
            <a:r>
              <a:rPr lang="en-US" sz="1100" kern="1200" dirty="0" smtClean="0">
                <a:solidFill>
                  <a:schemeClr val="tx1"/>
                </a:solidFill>
                <a:latin typeface="Arial" charset="0"/>
                <a:ea typeface="+mn-ea"/>
                <a:cs typeface="+mn-cs"/>
              </a:rPr>
              <a:t>How your</a:t>
            </a:r>
            <a:r>
              <a:rPr lang="en-US" sz="1100" kern="1200" baseline="0" dirty="0" smtClean="0">
                <a:solidFill>
                  <a:schemeClr val="tx1"/>
                </a:solidFill>
                <a:latin typeface="Arial" charset="0"/>
                <a:ea typeface="+mn-ea"/>
                <a:cs typeface="+mn-cs"/>
              </a:rPr>
              <a:t> ear </a:t>
            </a:r>
            <a:r>
              <a:rPr lang="en-US" sz="1100" kern="1200" dirty="0" smtClean="0">
                <a:solidFill>
                  <a:schemeClr val="tx1"/>
                </a:solidFill>
                <a:latin typeface="Arial" charset="0"/>
                <a:ea typeface="+mn-ea"/>
                <a:cs typeface="+mn-cs"/>
              </a:rPr>
              <a:t>works:  </a:t>
            </a:r>
            <a:r>
              <a:rPr lang="en-US" sz="1100" u="none" kern="1200" dirty="0" smtClean="0">
                <a:solidFill>
                  <a:schemeClr val="tx1"/>
                </a:solidFill>
                <a:latin typeface="Arial" charset="0"/>
                <a:ea typeface="+mn-ea"/>
                <a:cs typeface="+mn-cs"/>
              </a:rPr>
              <a:t>sound travels</a:t>
            </a:r>
            <a:r>
              <a:rPr lang="en-US" sz="1100" u="none" kern="1200" baseline="0" dirty="0" smtClean="0">
                <a:solidFill>
                  <a:schemeClr val="tx1"/>
                </a:solidFill>
                <a:latin typeface="Arial" charset="0"/>
                <a:ea typeface="+mn-ea"/>
                <a:cs typeface="+mn-cs"/>
              </a:rPr>
              <a:t> inside </a:t>
            </a:r>
            <a:r>
              <a:rPr lang="en-US" sz="1100" u="none" kern="1200" dirty="0" smtClean="0">
                <a:solidFill>
                  <a:schemeClr val="tx1"/>
                </a:solidFill>
                <a:latin typeface="Arial" charset="0"/>
                <a:ea typeface="+mn-ea"/>
                <a:cs typeface="+mn-cs"/>
              </a:rPr>
              <a:t>the ear canal and </a:t>
            </a:r>
            <a:r>
              <a:rPr lang="en-US" sz="1100" kern="1200" dirty="0" smtClean="0">
                <a:solidFill>
                  <a:schemeClr val="tx1"/>
                </a:solidFill>
                <a:latin typeface="Arial" charset="0"/>
                <a:ea typeface="+mn-ea"/>
                <a:cs typeface="+mn-cs"/>
              </a:rPr>
              <a:t>vibrates the eardrum. The eardrum vibrates </a:t>
            </a:r>
            <a:r>
              <a:rPr lang="en-US" sz="1100" u="none" kern="1200" dirty="0" smtClean="0">
                <a:solidFill>
                  <a:schemeClr val="tx1"/>
                </a:solidFill>
                <a:latin typeface="Arial" charset="0"/>
                <a:ea typeface="+mn-ea"/>
                <a:cs typeface="+mn-cs"/>
              </a:rPr>
              <a:t>the three ear bones </a:t>
            </a:r>
            <a:r>
              <a:rPr lang="en-US" sz="1100" kern="1200" dirty="0" smtClean="0">
                <a:solidFill>
                  <a:schemeClr val="tx1"/>
                </a:solidFill>
                <a:latin typeface="Arial" charset="0"/>
                <a:ea typeface="+mn-ea"/>
                <a:cs typeface="+mn-cs"/>
              </a:rPr>
              <a:t>in a chain.  The last </a:t>
            </a:r>
            <a:r>
              <a:rPr lang="en-US" sz="1100" u="none" kern="1200" dirty="0" smtClean="0">
                <a:solidFill>
                  <a:schemeClr val="tx1"/>
                </a:solidFill>
                <a:latin typeface="Arial" charset="0"/>
                <a:ea typeface="+mn-ea"/>
                <a:cs typeface="+mn-cs"/>
              </a:rPr>
              <a:t>bone moves a window connected</a:t>
            </a:r>
            <a:r>
              <a:rPr lang="en-US" sz="1100" u="none" kern="1200" baseline="0" dirty="0" smtClean="0">
                <a:solidFill>
                  <a:schemeClr val="tx1"/>
                </a:solidFill>
                <a:latin typeface="Arial" charset="0"/>
                <a:ea typeface="+mn-ea"/>
                <a:cs typeface="+mn-cs"/>
              </a:rPr>
              <a:t> to the inner ear, or cochlea</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It creates a fluid wave at the start of the cochlea that </a:t>
            </a:r>
            <a:r>
              <a:rPr lang="en-US" sz="1100" u="none" kern="1200" dirty="0" smtClean="0">
                <a:solidFill>
                  <a:schemeClr val="tx1"/>
                </a:solidFill>
                <a:latin typeface="Arial" charset="0"/>
                <a:ea typeface="+mn-ea"/>
                <a:cs typeface="+mn-cs"/>
              </a:rPr>
              <a:t>flows through its chambers.  (Provide an example to illustrate how this works: the fluid wave in the cochlea is created by the chain of bones similar to the way pushing on the side of an above ground pool </a:t>
            </a:r>
            <a:r>
              <a:rPr lang="en-US" sz="1100" kern="1200" dirty="0" smtClean="0">
                <a:solidFill>
                  <a:schemeClr val="tx1"/>
                </a:solidFill>
                <a:latin typeface="Arial" charset="0"/>
                <a:ea typeface="+mn-ea"/>
                <a:cs typeface="+mn-cs"/>
              </a:rPr>
              <a:t>would create a wave inside the pool.  The harder and faster the wall is pushed, the bigger and more powerful the wave.  The size and power of the wave generated inside the cochlea depends on how loud the sound is. The louder the sound, the harder and faster the bone pumps.  The end result is a bigger </a:t>
            </a:r>
            <a:r>
              <a:rPr lang="en-US" sz="1100" u="none" kern="1200" dirty="0" smtClean="0">
                <a:solidFill>
                  <a:schemeClr val="tx1"/>
                </a:solidFill>
                <a:latin typeface="Arial" charset="0"/>
                <a:ea typeface="+mn-ea"/>
                <a:cs typeface="+mn-cs"/>
              </a:rPr>
              <a:t>wave inside the inner ear.)</a:t>
            </a:r>
          </a:p>
          <a:p>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How the damage occurs:  the powerful wave from dangerous noise levels then moves down the first turn in</a:t>
            </a:r>
            <a:r>
              <a:rPr lang="en-US" sz="1100" kern="1200" baseline="0" dirty="0" smtClean="0">
                <a:solidFill>
                  <a:schemeClr val="tx1"/>
                </a:solidFill>
                <a:latin typeface="Arial" charset="0"/>
                <a:ea typeface="+mn-ea"/>
                <a:cs typeface="+mn-cs"/>
              </a:rPr>
              <a:t> the cochlea </a:t>
            </a:r>
            <a:r>
              <a:rPr lang="en-US" sz="1100" kern="1200" dirty="0" smtClean="0">
                <a:solidFill>
                  <a:schemeClr val="tx1"/>
                </a:solidFill>
                <a:latin typeface="Arial" charset="0"/>
                <a:ea typeface="+mn-ea"/>
                <a:cs typeface="+mn-cs"/>
              </a:rPr>
              <a:t>and can’t stop.  It hits the first turn at full speed and crashes through, damaging the </a:t>
            </a:r>
            <a:r>
              <a:rPr lang="en-US" dirty="0" smtClean="0"/>
              <a:t>hair cells</a:t>
            </a:r>
            <a:r>
              <a:rPr lang="en-US" sz="1100" kern="1200" dirty="0" smtClean="0">
                <a:solidFill>
                  <a:schemeClr val="tx1"/>
                </a:solidFill>
                <a:latin typeface="Arial" charset="0"/>
                <a:ea typeface="+mn-ea"/>
                <a:cs typeface="+mn-cs"/>
              </a:rPr>
              <a:t> along the first turn of the cochlea by crushing </a:t>
            </a:r>
            <a:r>
              <a:rPr lang="en-US" sz="1100" u="sng" kern="1200" dirty="0" smtClean="0">
                <a:solidFill>
                  <a:schemeClr val="tx1"/>
                </a:solidFill>
                <a:latin typeface="Arial" charset="0"/>
                <a:ea typeface="+mn-ea"/>
                <a:cs typeface="+mn-cs"/>
              </a:rPr>
              <a:t>them</a:t>
            </a:r>
            <a:r>
              <a:rPr lang="en-US" sz="1100" kern="1200" dirty="0" smtClean="0">
                <a:solidFill>
                  <a:schemeClr val="tx1"/>
                </a:solidFill>
                <a:latin typeface="Arial" charset="0"/>
                <a:ea typeface="+mn-ea"/>
                <a:cs typeface="+mn-cs"/>
              </a:rPr>
              <a:t>. The first turn of the cochlea is </a:t>
            </a:r>
            <a:r>
              <a:rPr lang="en-US" sz="1100" u="none" kern="1200" dirty="0" smtClean="0">
                <a:solidFill>
                  <a:schemeClr val="tx1"/>
                </a:solidFill>
                <a:latin typeface="Arial" charset="0"/>
                <a:ea typeface="+mn-ea"/>
                <a:cs typeface="+mn-cs"/>
              </a:rPr>
              <a:t>where high-pitched hearing happens</a:t>
            </a:r>
            <a:r>
              <a:rPr lang="en-US" sz="1100" kern="1200" dirty="0" smtClean="0">
                <a:solidFill>
                  <a:schemeClr val="tx1"/>
                </a:solidFill>
                <a:latin typeface="Arial" charset="0"/>
                <a:ea typeface="+mn-ea"/>
                <a:cs typeface="+mn-cs"/>
              </a:rPr>
              <a:t>. </a:t>
            </a:r>
            <a:r>
              <a:rPr lang="en-US" sz="1100" kern="1200" baseline="0" dirty="0" smtClean="0">
                <a:solidFill>
                  <a:schemeClr val="tx1"/>
                </a:solidFill>
                <a:latin typeface="Arial" charset="0"/>
                <a:ea typeface="+mn-ea"/>
                <a:cs typeface="+mn-cs"/>
              </a:rPr>
              <a:t>Hearing loss in this part of the inner ear impacts our ability to hear speech clearly.</a:t>
            </a:r>
            <a:r>
              <a:rPr lang="en-US" sz="1100" kern="1200" dirty="0" smtClean="0">
                <a:solidFill>
                  <a:schemeClr val="tx1"/>
                </a:solidFill>
                <a:latin typeface="Arial" charset="0"/>
                <a:ea typeface="+mn-ea"/>
                <a:cs typeface="+mn-cs"/>
              </a:rPr>
              <a:t> </a:t>
            </a:r>
          </a:p>
          <a:p>
            <a:r>
              <a:rPr lang="en-US" sz="1100" kern="1200" dirty="0" smtClean="0">
                <a:solidFill>
                  <a:schemeClr val="tx1"/>
                </a:solidFill>
                <a:latin typeface="Arial" charset="0"/>
                <a:ea typeface="+mn-ea"/>
                <a:cs typeface="+mn-cs"/>
              </a:rPr>
              <a:t>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F211A0E-899B-4D5F-950A-C287E030A347}" type="slidenum">
              <a:rPr lang="en-US" smtClean="0"/>
              <a:pPr/>
              <a:t>9</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The first picture is one of healthy hair cells</a:t>
            </a:r>
            <a:r>
              <a:rPr lang="en-US" baseline="0" dirty="0" smtClean="0"/>
              <a:t> in the cochlea.</a:t>
            </a:r>
            <a:r>
              <a:rPr lang="en-US" dirty="0" smtClean="0"/>
              <a:t>  The second picture is what it looks like after noise damage.  Many of the hair cells are gone</a:t>
            </a:r>
            <a:r>
              <a:rPr lang="en-US" baseline="0" dirty="0" smtClean="0"/>
              <a:t> </a:t>
            </a:r>
            <a:r>
              <a:rPr lang="en-US" dirty="0" smtClean="0"/>
              <a:t>and will</a:t>
            </a:r>
            <a:r>
              <a:rPr lang="en-US" baseline="0" dirty="0" smtClean="0"/>
              <a:t> not</a:t>
            </a:r>
            <a:r>
              <a:rPr lang="en-US" dirty="0" smtClean="0"/>
              <a:t> grow back.  Now the hair cells are missing</a:t>
            </a:r>
            <a:r>
              <a:rPr lang="en-US" u="none" dirty="0" smtClean="0"/>
              <a:t>, so when the membranes next</a:t>
            </a:r>
            <a:r>
              <a:rPr lang="en-US" u="none" baseline="0" dirty="0" smtClean="0"/>
              <a:t> to </a:t>
            </a:r>
            <a:r>
              <a:rPr lang="en-US" u="none" dirty="0" smtClean="0"/>
              <a:t>them try to move them, there’s nothing to bend and cause</a:t>
            </a:r>
            <a:r>
              <a:rPr lang="en-US" u="none" baseline="0" dirty="0" smtClean="0"/>
              <a:t> </a:t>
            </a:r>
            <a:r>
              <a:rPr lang="en-US" u="none" dirty="0" smtClean="0"/>
              <a:t>the </a:t>
            </a:r>
            <a:r>
              <a:rPr lang="en-US" dirty="0" smtClean="0"/>
              <a:t>hearing </a:t>
            </a:r>
            <a:r>
              <a:rPr lang="en-US" u="none" dirty="0" smtClean="0"/>
              <a:t>nerve to fire, which</a:t>
            </a:r>
            <a:r>
              <a:rPr lang="en-US" u="none" baseline="0" dirty="0" smtClean="0"/>
              <a:t> results in</a:t>
            </a:r>
            <a:r>
              <a:rPr lang="en-US" u="none" dirty="0" smtClean="0"/>
              <a:t> hearing loss</a:t>
            </a:r>
            <a:r>
              <a:rPr lang="en-US" dirty="0" smtClean="0"/>
              <a:t>. The bent hair cells are stuck in the </a:t>
            </a:r>
            <a:r>
              <a:rPr lang="en-US" u="none" dirty="0" smtClean="0"/>
              <a:t>bent </a:t>
            </a:r>
            <a:r>
              <a:rPr lang="en-US" dirty="0" smtClean="0"/>
              <a:t>position, which means the nerve underneath thinks they’re bending in response to a sound, so it </a:t>
            </a:r>
            <a:r>
              <a:rPr lang="en-US" u="none" dirty="0" smtClean="0"/>
              <a:t>fires over and over again, resulting</a:t>
            </a:r>
            <a:r>
              <a:rPr lang="en-US" u="none" baseline="0" dirty="0" smtClean="0"/>
              <a:t> in </a:t>
            </a:r>
            <a:r>
              <a:rPr lang="en-US" u="none" dirty="0" smtClean="0"/>
              <a:t> tinnitus, or ringing in the ears.</a:t>
            </a:r>
          </a:p>
          <a:p>
            <a:pPr eaLnBrk="1" hangingPunct="1"/>
            <a:endParaRPr lang="en-US" dirty="0" smtClean="0"/>
          </a:p>
          <a:p>
            <a:pPr eaLnBrk="1" hangingPunct="1"/>
            <a:r>
              <a:rPr lang="en-US" dirty="0" smtClean="0"/>
              <a:t>The hearing loss from noise exposure always</a:t>
            </a:r>
            <a:r>
              <a:rPr lang="en-US" baseline="0" dirty="0" smtClean="0"/>
              <a:t> </a:t>
            </a:r>
            <a:r>
              <a:rPr lang="en-US" dirty="0" smtClean="0"/>
              <a:t>starts in the high pitches.  What that means is that Soldiers lose the ability to hear speech sounds,</a:t>
            </a:r>
            <a:r>
              <a:rPr lang="en-US" baseline="0" dirty="0" smtClean="0"/>
              <a:t> such as </a:t>
            </a:r>
            <a:r>
              <a:rPr lang="en-US" dirty="0" smtClean="0"/>
              <a:t>s, sh, t, k, ch, </a:t>
            </a:r>
            <a:r>
              <a:rPr lang="en-US" dirty="0" err="1" smtClean="0"/>
              <a:t>f,and</a:t>
            </a:r>
            <a:r>
              <a:rPr lang="en-US" dirty="0" smtClean="0"/>
              <a:t> h. These are the speech sounds that make it easy for</a:t>
            </a:r>
            <a:r>
              <a:rPr lang="en-US" baseline="0" dirty="0" smtClean="0"/>
              <a:t> us to</a:t>
            </a:r>
            <a:r>
              <a:rPr lang="en-US" dirty="0" smtClean="0"/>
              <a:t> understand speech when there’s background noise (such</a:t>
            </a:r>
            <a:r>
              <a:rPr lang="en-US" baseline="0" dirty="0" smtClean="0"/>
              <a:t> as when </a:t>
            </a:r>
            <a:r>
              <a:rPr lang="en-US" dirty="0" smtClean="0"/>
              <a:t>trying to hear grid coordinates on a radio).  Next, our ability to hear where a sound is coming from</a:t>
            </a:r>
            <a:r>
              <a:rPr lang="en-US" baseline="0" dirty="0" smtClean="0"/>
              <a:t> , called </a:t>
            </a:r>
            <a:r>
              <a:rPr lang="en-US" dirty="0" smtClean="0"/>
              <a:t>localization, is affected.  Some soft sounds are really hard to hear, like the subtle movements of a hidden enemy or the scrape of a metal weapon against the floor (high pitched).  VERY important sounds for the Soldier to hear!  It could mean the difference between life</a:t>
            </a:r>
            <a:r>
              <a:rPr lang="en-US" baseline="0" dirty="0" smtClean="0"/>
              <a:t> and </a:t>
            </a:r>
            <a:r>
              <a:rPr lang="en-US" dirty="0" smtClean="0"/>
              <a:t>death; between accurate enemy fire or friendly fire.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Ttile slide graphic only.jpg"/>
          <p:cNvPicPr>
            <a:picLocks noChangeAspect="1"/>
          </p:cNvPicPr>
          <p:nvPr/>
        </p:nvPicPr>
        <p:blipFill>
          <a:blip r:embed="rId2" cstate="print"/>
          <a:stretch>
            <a:fillRect/>
          </a:stretch>
        </p:blipFill>
        <p:spPr>
          <a:xfrm>
            <a:off x="0" y="2119446"/>
            <a:ext cx="9144000" cy="2423160"/>
          </a:xfrm>
          <a:prstGeom prst="rect">
            <a:avLst/>
          </a:prstGeom>
        </p:spPr>
      </p:pic>
      <p:sp>
        <p:nvSpPr>
          <p:cNvPr id="4" name="TextBox 3"/>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027" y="766118"/>
            <a:ext cx="4041322"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dirty="0" smtClean="0"/>
              <a:t>Click to edit Master text styles</a:t>
            </a:r>
          </a:p>
        </p:txBody>
      </p:sp>
      <p:sp>
        <p:nvSpPr>
          <p:cNvPr id="4" name="Content Placeholder 3"/>
          <p:cNvSpPr>
            <a:spLocks noGrp="1"/>
          </p:cNvSpPr>
          <p:nvPr>
            <p:ph sz="half" idx="2"/>
          </p:nvPr>
        </p:nvSpPr>
        <p:spPr>
          <a:xfrm>
            <a:off x="269027" y="1471000"/>
            <a:ext cx="4041322"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6972" y="766118"/>
            <a:ext cx="4042833"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dirty="0" smtClean="0"/>
              <a:t>Click to edit Master text styles</a:t>
            </a:r>
          </a:p>
        </p:txBody>
      </p:sp>
      <p:sp>
        <p:nvSpPr>
          <p:cNvPr id="6" name="Content Placeholder 5"/>
          <p:cNvSpPr>
            <a:spLocks noGrp="1"/>
          </p:cNvSpPr>
          <p:nvPr>
            <p:ph sz="quarter" idx="4"/>
          </p:nvPr>
        </p:nvSpPr>
        <p:spPr>
          <a:xfrm>
            <a:off x="4796972" y="1471000"/>
            <a:ext cx="4042833"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a:spLocks noGrp="1" noChangeArrowheads="1"/>
          </p:cNvSpPr>
          <p:nvPr userDrawn="1">
            <p:ph type="title"/>
          </p:nvPr>
        </p:nvSpPr>
        <p:spPr>
          <a:xfrm>
            <a:off x="372794" y="70338"/>
            <a:ext cx="8398411" cy="523196"/>
          </a:xfrm>
          <a:noFill/>
        </p:spPr>
        <p:txBody>
          <a:bodyPr wrap="square" lIns="91408" tIns="45704" rIns="91408" bIns="45704">
            <a:spAutoFit/>
          </a:bodyPr>
          <a:lstStyle>
            <a:lvl1pPr>
              <a:defRPr>
                <a:solidFill>
                  <a:schemeClr val="bg1"/>
                </a:solidFill>
                <a:effectLst>
                  <a:outerShdw blurRad="38100" dist="38100" dir="2700000" algn="tl">
                    <a:srgbClr val="000000">
                      <a:alpha val="43137"/>
                    </a:srgbClr>
                  </a:outerShdw>
                </a:effectLst>
              </a:defRPr>
            </a:lvl1pPr>
          </a:lstStyle>
          <a:p>
            <a:pPr eaLnBrk="1" hangingPunct="1"/>
            <a:r>
              <a:rPr lang="en-US" sz="2800" dirty="0" smtClean="0"/>
              <a:t>Slide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3"/>
          <p:cNvSpPr>
            <a:spLocks noGrp="1" noChangeArrowheads="1"/>
          </p:cNvSpPr>
          <p:nvPr userDrawn="1">
            <p:ph type="title"/>
          </p:nvPr>
        </p:nvSpPr>
        <p:spPr>
          <a:xfrm>
            <a:off x="372794" y="46892"/>
            <a:ext cx="8398411" cy="523196"/>
          </a:xfrm>
          <a:noFill/>
        </p:spPr>
        <p:txBody>
          <a:bodyPr wrap="square" lIns="91408" tIns="45704" rIns="91408" bIns="45704">
            <a:spAutoFit/>
          </a:bodyPr>
          <a:lstStyle>
            <a:lvl1pPr>
              <a:defRPr>
                <a:solidFill>
                  <a:schemeClr val="bg1"/>
                </a:solidFill>
                <a:effectLst>
                  <a:outerShdw blurRad="38100" dist="38100" dir="2700000" algn="tl">
                    <a:srgbClr val="000000">
                      <a:alpha val="43137"/>
                    </a:srgbClr>
                  </a:outerShdw>
                </a:effectLst>
              </a:defRPr>
            </a:lvl1pPr>
          </a:lstStyle>
          <a:p>
            <a:pPr eaLnBrk="1" hangingPunct="1"/>
            <a:r>
              <a:rPr lang="en-US" sz="2800" dirty="0" smtClean="0"/>
              <a:t>Slide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 descr="Wide World header.jpg"/>
          <p:cNvPicPr>
            <a:picLocks noChangeAspect="1"/>
          </p:cNvPicPr>
          <p:nvPr/>
        </p:nvPicPr>
        <p:blipFill>
          <a:blip r:embed="rId2" cstate="print"/>
          <a:stretch>
            <a:fillRect/>
          </a:stretch>
        </p:blipFill>
        <p:spPr>
          <a:xfrm>
            <a:off x="0" y="0"/>
            <a:ext cx="9144000" cy="1078992"/>
          </a:xfrm>
          <a:prstGeom prst="rect">
            <a:avLst/>
          </a:prstGeom>
        </p:spPr>
      </p:pic>
      <p:pic>
        <p:nvPicPr>
          <p:cNvPr id="5" name="Picture 4" descr="APHC PP_bottom bar.jpg"/>
          <p:cNvPicPr>
            <a:picLocks noChangeAspect="1"/>
          </p:cNvPicPr>
          <p:nvPr/>
        </p:nvPicPr>
        <p:blipFill>
          <a:blip r:embed="rId3" cstate="print"/>
          <a:stretch>
            <a:fillRect/>
          </a:stretch>
        </p:blipFill>
        <p:spPr>
          <a:xfrm>
            <a:off x="0" y="6533388"/>
            <a:ext cx="9144000" cy="39624"/>
          </a:xfrm>
          <a:prstGeom prst="rect">
            <a:avLst/>
          </a:prstGeom>
        </p:spPr>
      </p:pic>
      <p:sp>
        <p:nvSpPr>
          <p:cNvPr id="4" name="TextBox 3"/>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6596" y="712270"/>
            <a:ext cx="8230810" cy="456671"/>
          </a:xfrm>
        </p:spPr>
        <p:txBody>
          <a:bodyPr>
            <a:spAutoFit/>
          </a:bodyPr>
          <a:lstStyle>
            <a:lvl1pPr>
              <a:defRPr sz="2400"/>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4573" y="1570138"/>
            <a:ext cx="4042833" cy="4525863"/>
          </a:xfr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027" y="766118"/>
            <a:ext cx="4041322"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69027" y="1471000"/>
            <a:ext cx="4041322"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6972" y="766118"/>
            <a:ext cx="4042833" cy="400085"/>
          </a:xfrm>
        </p:spPr>
        <p:txBody>
          <a:bodyPr anchor="b">
            <a:spAutoFit/>
          </a:bodyPr>
          <a:lstStyle>
            <a:lvl1pPr marL="0" indent="0" algn="ctr">
              <a:buNone/>
              <a:defRPr sz="2000" b="1">
                <a:solidFill>
                  <a:srgbClr val="590D25"/>
                </a:solidFill>
              </a:defRPr>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796972" y="1471000"/>
            <a:ext cx="4042833" cy="4906355"/>
          </a:xfrm>
        </p:spPr>
        <p:txBody>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6596" y="712270"/>
            <a:ext cx="8230810" cy="456671"/>
          </a:xfrm>
        </p:spPr>
        <p:txBody>
          <a:bodyPr>
            <a:spAutoFit/>
          </a:bodyPr>
          <a:lstStyle>
            <a:lvl1pPr>
              <a:defRPr sz="2400">
                <a:solidFill>
                  <a:srgbClr val="590D25"/>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6596" y="712270"/>
            <a:ext cx="8230810" cy="456671"/>
          </a:xfrm>
        </p:spPr>
        <p:txBody>
          <a:bodyPr>
            <a:spAutoFit/>
          </a:bodyPr>
          <a:lstStyle>
            <a:lvl1pPr>
              <a:defRPr sz="2400"/>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eader ONLY.jpg"/>
          <p:cNvPicPr>
            <a:picLocks noChangeAspect="1"/>
          </p:cNvPicPr>
          <p:nvPr/>
        </p:nvPicPr>
        <p:blipFill>
          <a:blip r:embed="rId16" cstate="print"/>
          <a:stretch>
            <a:fillRect/>
          </a:stretch>
        </p:blipFill>
        <p:spPr>
          <a:xfrm>
            <a:off x="0" y="0"/>
            <a:ext cx="9144000" cy="640080"/>
          </a:xfrm>
          <a:prstGeom prst="rect">
            <a:avLst/>
          </a:prstGeom>
        </p:spPr>
      </p:pic>
      <p:sp>
        <p:nvSpPr>
          <p:cNvPr id="1027" name="Rectangle 3"/>
          <p:cNvSpPr>
            <a:spLocks noGrp="1" noChangeArrowheads="1"/>
          </p:cNvSpPr>
          <p:nvPr>
            <p:ph type="body" idx="1"/>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Rectangle 26"/>
          <p:cNvSpPr>
            <a:spLocks noGrp="1" noChangeArrowheads="1"/>
          </p:cNvSpPr>
          <p:nvPr>
            <p:ph type="title"/>
          </p:nvPr>
        </p:nvSpPr>
        <p:spPr bwMode="auto">
          <a:xfrm>
            <a:off x="456596" y="645181"/>
            <a:ext cx="8230810" cy="590848"/>
          </a:xfrm>
          <a:prstGeom prst="rect">
            <a:avLst/>
          </a:prstGeom>
          <a:noFill/>
          <a:ln w="9525">
            <a:noFill/>
            <a:miter lim="800000"/>
            <a:headEnd/>
            <a:tailEnd/>
          </a:ln>
        </p:spPr>
        <p:txBody>
          <a:bodyPr vert="horz" wrap="square" lIns="86486" tIns="43243" rIns="86486" bIns="43243" numCol="1" anchor="ctr" anchorCtr="0" compatLnSpc="1">
            <a:prstTxWarp prst="textNoShape">
              <a:avLst/>
            </a:prstTxWarp>
          </a:bodyPr>
          <a:lstStyle/>
          <a:p>
            <a:pPr lvl="0"/>
            <a:r>
              <a:rPr lang="en-US" smtClean="0"/>
              <a:t>Click to edit Master title style</a:t>
            </a:r>
            <a:endParaRPr lang="en-US" dirty="0" smtClean="0"/>
          </a:p>
        </p:txBody>
      </p:sp>
      <p:pic>
        <p:nvPicPr>
          <p:cNvPr id="19" name="Picture 18" descr="APHC PP_bottom bar.jpg"/>
          <p:cNvPicPr>
            <a:picLocks noChangeAspect="1"/>
          </p:cNvPicPr>
          <p:nvPr/>
        </p:nvPicPr>
        <p:blipFill>
          <a:blip r:embed="rId17" cstate="print"/>
          <a:stretch>
            <a:fillRect/>
          </a:stretch>
        </p:blipFill>
        <p:spPr>
          <a:xfrm>
            <a:off x="0" y="6510276"/>
            <a:ext cx="9144000" cy="39624"/>
          </a:xfrm>
          <a:prstGeom prst="rect">
            <a:avLst/>
          </a:prstGeom>
        </p:spPr>
      </p:pic>
      <p:pic>
        <p:nvPicPr>
          <p:cNvPr id="8" name="Picture 7" descr="APHC PP_bottom bar.jpg"/>
          <p:cNvPicPr>
            <a:picLocks noChangeAspect="1"/>
          </p:cNvPicPr>
          <p:nvPr userDrawn="1"/>
        </p:nvPicPr>
        <p:blipFill>
          <a:blip r:embed="rId17" cstate="print"/>
          <a:stretch>
            <a:fillRect/>
          </a:stretch>
        </p:blipFill>
        <p:spPr>
          <a:xfrm>
            <a:off x="0" y="6510276"/>
            <a:ext cx="9144000" cy="39624"/>
          </a:xfrm>
          <a:prstGeom prst="rect">
            <a:avLst/>
          </a:prstGeom>
        </p:spPr>
      </p:pic>
      <p:sp>
        <p:nvSpPr>
          <p:cNvPr id="9" name="TextBox 8"/>
          <p:cNvSpPr txBox="1"/>
          <p:nvPr userDrawn="1"/>
        </p:nvSpPr>
        <p:spPr>
          <a:xfrm>
            <a:off x="3990109" y="6627168"/>
            <a:ext cx="1163782" cy="230832"/>
          </a:xfrm>
          <a:prstGeom prst="rect">
            <a:avLst/>
          </a:prstGeom>
          <a:noFill/>
        </p:spPr>
        <p:txBody>
          <a:bodyPr wrap="square" rtlCol="0">
            <a:spAutoFit/>
          </a:bodyPr>
          <a:lstStyle/>
          <a:p>
            <a:pPr algn="ctr"/>
            <a:r>
              <a:rPr lang="en-US" sz="900" dirty="0" smtClean="0"/>
              <a:t>UNCLASSIFIED</a:t>
            </a:r>
            <a:endParaRPr lang="en-US" sz="900"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697" r:id="rId8"/>
    <p:sldLayoutId id="2147483685" r:id="rId9"/>
    <p:sldLayoutId id="2147483687" r:id="rId10"/>
    <p:sldLayoutId id="2147483688" r:id="rId11"/>
    <p:sldLayoutId id="2147483689" r:id="rId12"/>
    <p:sldLayoutId id="2147483690" r:id="rId13"/>
    <p:sldLayoutId id="2147483698" r:id="rId14"/>
  </p:sldLayoutIdLst>
  <p:hf sldNum="0" hdr="0" dt="0"/>
  <p:txStyles>
    <p:titleStyle>
      <a:lvl1pPr algn="ctr" defTabSz="914403" rtl="0" eaLnBrk="1" fontAlgn="base" hangingPunct="1">
        <a:spcBef>
          <a:spcPct val="0"/>
        </a:spcBef>
        <a:spcAft>
          <a:spcPct val="0"/>
        </a:spcAft>
        <a:defRPr sz="2800" b="1">
          <a:solidFill>
            <a:srgbClr val="590D25"/>
          </a:solidFill>
          <a:latin typeface="+mj-lt"/>
          <a:ea typeface="+mj-ea"/>
          <a:cs typeface="+mj-cs"/>
        </a:defRPr>
      </a:lvl1pPr>
      <a:lvl2pPr algn="ctr" defTabSz="914403" rtl="0" eaLnBrk="1" fontAlgn="base" hangingPunct="1">
        <a:spcBef>
          <a:spcPct val="0"/>
        </a:spcBef>
        <a:spcAft>
          <a:spcPct val="0"/>
        </a:spcAft>
        <a:defRPr sz="3000" b="1">
          <a:solidFill>
            <a:srgbClr val="660033"/>
          </a:solidFill>
          <a:latin typeface="Arial" charset="0"/>
        </a:defRPr>
      </a:lvl2pPr>
      <a:lvl3pPr algn="ctr" defTabSz="914403" rtl="0" eaLnBrk="1" fontAlgn="base" hangingPunct="1">
        <a:spcBef>
          <a:spcPct val="0"/>
        </a:spcBef>
        <a:spcAft>
          <a:spcPct val="0"/>
        </a:spcAft>
        <a:defRPr sz="3000" b="1">
          <a:solidFill>
            <a:srgbClr val="660033"/>
          </a:solidFill>
          <a:latin typeface="Arial" charset="0"/>
        </a:defRPr>
      </a:lvl3pPr>
      <a:lvl4pPr algn="ctr" defTabSz="914403" rtl="0" eaLnBrk="1" fontAlgn="base" hangingPunct="1">
        <a:spcBef>
          <a:spcPct val="0"/>
        </a:spcBef>
        <a:spcAft>
          <a:spcPct val="0"/>
        </a:spcAft>
        <a:defRPr sz="3000" b="1">
          <a:solidFill>
            <a:srgbClr val="660033"/>
          </a:solidFill>
          <a:latin typeface="Arial" charset="0"/>
        </a:defRPr>
      </a:lvl4pPr>
      <a:lvl5pPr algn="ctr" defTabSz="914403" rtl="0" eaLnBrk="1" fontAlgn="base" hangingPunct="1">
        <a:spcBef>
          <a:spcPct val="0"/>
        </a:spcBef>
        <a:spcAft>
          <a:spcPct val="0"/>
        </a:spcAft>
        <a:defRPr sz="3000" b="1">
          <a:solidFill>
            <a:srgbClr val="660033"/>
          </a:solidFill>
          <a:latin typeface="Arial" charset="0"/>
        </a:defRPr>
      </a:lvl5pPr>
      <a:lvl6pPr marL="432427" algn="ctr" defTabSz="914403" rtl="0" eaLnBrk="1" fontAlgn="base" hangingPunct="1">
        <a:spcBef>
          <a:spcPct val="0"/>
        </a:spcBef>
        <a:spcAft>
          <a:spcPct val="0"/>
        </a:spcAft>
        <a:defRPr sz="3000" b="1">
          <a:solidFill>
            <a:srgbClr val="660033"/>
          </a:solidFill>
          <a:latin typeface="Arial" charset="0"/>
        </a:defRPr>
      </a:lvl6pPr>
      <a:lvl7pPr marL="864854" algn="ctr" defTabSz="914403" rtl="0" eaLnBrk="1" fontAlgn="base" hangingPunct="1">
        <a:spcBef>
          <a:spcPct val="0"/>
        </a:spcBef>
        <a:spcAft>
          <a:spcPct val="0"/>
        </a:spcAft>
        <a:defRPr sz="3000" b="1">
          <a:solidFill>
            <a:srgbClr val="660033"/>
          </a:solidFill>
          <a:latin typeface="Arial" charset="0"/>
        </a:defRPr>
      </a:lvl7pPr>
      <a:lvl8pPr marL="1297280" algn="ctr" defTabSz="914403" rtl="0" eaLnBrk="1" fontAlgn="base" hangingPunct="1">
        <a:spcBef>
          <a:spcPct val="0"/>
        </a:spcBef>
        <a:spcAft>
          <a:spcPct val="0"/>
        </a:spcAft>
        <a:defRPr sz="3000" b="1">
          <a:solidFill>
            <a:srgbClr val="660033"/>
          </a:solidFill>
          <a:latin typeface="Arial" charset="0"/>
        </a:defRPr>
      </a:lvl8pPr>
      <a:lvl9pPr marL="1729708" algn="ctr" defTabSz="914403" rtl="0" eaLnBrk="1" fontAlgn="base" hangingPunct="1">
        <a:spcBef>
          <a:spcPct val="0"/>
        </a:spcBef>
        <a:spcAft>
          <a:spcPct val="0"/>
        </a:spcAft>
        <a:defRPr sz="3000" b="1">
          <a:solidFill>
            <a:srgbClr val="660033"/>
          </a:solidFill>
          <a:latin typeface="Arial" charset="0"/>
        </a:defRPr>
      </a:lvl9pPr>
    </p:titleStyle>
    <p:bodyStyle>
      <a:lvl1pPr marL="216214" indent="-216214" algn="l" defTabSz="914403" rtl="0" eaLnBrk="1" fontAlgn="base" hangingPunct="1">
        <a:spcBef>
          <a:spcPct val="20000"/>
        </a:spcBef>
        <a:spcAft>
          <a:spcPct val="0"/>
        </a:spcAft>
        <a:buClr>
          <a:srgbClr val="590D25"/>
        </a:buClr>
        <a:buSzPct val="125000"/>
        <a:buChar char="•"/>
        <a:defRPr sz="2300">
          <a:solidFill>
            <a:schemeClr val="tx1"/>
          </a:solidFill>
          <a:latin typeface="+mn-lt"/>
          <a:ea typeface="+mn-ea"/>
          <a:cs typeface="+mn-cs"/>
        </a:defRPr>
      </a:lvl1pPr>
      <a:lvl2pPr marL="743234" indent="-286784" algn="l" defTabSz="914403" rtl="0" eaLnBrk="1" fontAlgn="base" hangingPunct="1">
        <a:spcBef>
          <a:spcPct val="20000"/>
        </a:spcBef>
        <a:spcAft>
          <a:spcPct val="0"/>
        </a:spcAft>
        <a:buClr>
          <a:srgbClr val="590D25"/>
        </a:buClr>
        <a:buChar char="–"/>
        <a:defRPr sz="2100">
          <a:solidFill>
            <a:schemeClr val="tx1"/>
          </a:solidFill>
          <a:latin typeface="+mn-lt"/>
        </a:defRPr>
      </a:lvl2pPr>
      <a:lvl3pPr marL="1081067" indent="-166665" algn="l" defTabSz="914403" rtl="0" eaLnBrk="1" fontAlgn="base" hangingPunct="1">
        <a:spcBef>
          <a:spcPct val="20000"/>
        </a:spcBef>
        <a:spcAft>
          <a:spcPct val="0"/>
        </a:spcAft>
        <a:buClr>
          <a:srgbClr val="590D25"/>
        </a:buClr>
        <a:buChar char="•"/>
        <a:defRPr sz="1900">
          <a:solidFill>
            <a:schemeClr val="tx1"/>
          </a:solidFill>
          <a:latin typeface="+mn-lt"/>
        </a:defRPr>
      </a:lvl3pPr>
      <a:lvl4pPr marL="1600580" indent="-229728" algn="l" defTabSz="914403" rtl="0" eaLnBrk="1" fontAlgn="base" hangingPunct="1">
        <a:spcBef>
          <a:spcPct val="20000"/>
        </a:spcBef>
        <a:spcAft>
          <a:spcPct val="0"/>
        </a:spcAft>
        <a:buClr>
          <a:srgbClr val="590D25"/>
        </a:buClr>
        <a:buChar char="–"/>
        <a:defRPr>
          <a:solidFill>
            <a:schemeClr val="tx1"/>
          </a:solidFill>
          <a:latin typeface="+mn-lt"/>
        </a:defRPr>
      </a:lvl4pPr>
      <a:lvl5pPr marL="2002977" indent="-174171" algn="l" defTabSz="914403" rtl="0" eaLnBrk="1" fontAlgn="base" hangingPunct="1">
        <a:spcBef>
          <a:spcPct val="20000"/>
        </a:spcBef>
        <a:spcAft>
          <a:spcPct val="0"/>
        </a:spcAft>
        <a:buClr>
          <a:srgbClr val="590D25"/>
        </a:buClr>
        <a:buChar char="»"/>
        <a:defRPr sz="15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Microsoft_Office_PowerPoint_97-2003_Presentation2.ppt"/><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516732"/>
            <a:ext cx="8229600" cy="881062"/>
          </a:xfrm>
        </p:spPr>
        <p:txBody>
          <a:bodyPr/>
          <a:lstStyle/>
          <a:p>
            <a:r>
              <a:rPr lang="en-US" sz="3600" dirty="0" smtClean="0"/>
              <a:t/>
            </a:r>
            <a:br>
              <a:rPr lang="en-US" sz="3600" dirty="0" smtClean="0"/>
            </a:br>
            <a:r>
              <a:rPr lang="en-US" sz="3600" dirty="0" smtClean="0"/>
              <a:t>Hearing Loss Prevention</a:t>
            </a:r>
            <a:br>
              <a:rPr lang="en-US" sz="3600" dirty="0" smtClean="0"/>
            </a:br>
            <a:r>
              <a:rPr lang="en-US" sz="3600" dirty="0" smtClean="0"/>
              <a:t> for the Soldier </a:t>
            </a:r>
            <a:br>
              <a:rPr lang="en-US" sz="3600" dirty="0" smtClean="0"/>
            </a:br>
            <a:endParaRPr lang="en-US" sz="3600" dirty="0"/>
          </a:p>
        </p:txBody>
      </p:sp>
      <p:sp>
        <p:nvSpPr>
          <p:cNvPr id="5" name="TextBox 4"/>
          <p:cNvSpPr txBox="1"/>
          <p:nvPr/>
        </p:nvSpPr>
        <p:spPr>
          <a:xfrm>
            <a:off x="1440192" y="2470428"/>
            <a:ext cx="6263615"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Army Hearing Program</a:t>
            </a:r>
            <a:endParaRPr lang="en-US" sz="44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185059" y="4175403"/>
            <a:ext cx="4773881" cy="307777"/>
          </a:xfrm>
          <a:prstGeom prst="rect">
            <a:avLst/>
          </a:prstGeom>
          <a:noFill/>
        </p:spPr>
        <p:txBody>
          <a:bodyPr wrap="square" rtlCol="0">
            <a:spAutoFit/>
          </a:bodyPr>
          <a:lstStyle/>
          <a:p>
            <a:r>
              <a:rPr lang="en-US" sz="1400" i="1" dirty="0" smtClean="0">
                <a:solidFill>
                  <a:schemeClr val="bg1"/>
                </a:solidFill>
              </a:rPr>
              <a:t>Readiness, Operational, Hearing Conservation, Clinical</a:t>
            </a:r>
            <a:endParaRPr lang="en-US" dirty="0">
              <a:solidFill>
                <a:schemeClr val="bg1"/>
              </a:solidFill>
            </a:endParaRPr>
          </a:p>
        </p:txBody>
      </p:sp>
      <p:sp>
        <p:nvSpPr>
          <p:cNvPr id="6" name="TextBox 5"/>
          <p:cNvSpPr txBox="1"/>
          <p:nvPr/>
        </p:nvSpPr>
        <p:spPr>
          <a:xfrm>
            <a:off x="3034145" y="6366331"/>
            <a:ext cx="3075709" cy="230832"/>
          </a:xfrm>
          <a:prstGeom prst="rect">
            <a:avLst/>
          </a:prstGeom>
          <a:noFill/>
        </p:spPr>
        <p:txBody>
          <a:bodyPr wrap="square" rtlCol="0">
            <a:spAutoFit/>
          </a:bodyPr>
          <a:lstStyle/>
          <a:p>
            <a:pPr algn="ctr"/>
            <a:r>
              <a:rPr lang="en-US" sz="900" dirty="0" smtClean="0"/>
              <a:t>Approved for public release, unlimited distribution</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6595" y="670189"/>
            <a:ext cx="8230810" cy="456662"/>
          </a:xfrm>
        </p:spPr>
        <p:txBody>
          <a:bodyPr/>
          <a:lstStyle/>
          <a:p>
            <a:pPr eaLnBrk="1" hangingPunct="1"/>
            <a:r>
              <a:rPr lang="en-US" dirty="0" smtClean="0">
                <a:solidFill>
                  <a:srgbClr val="800000"/>
                </a:solidFill>
              </a:rPr>
              <a:t>HAZARDOUS NOISE LEVELS</a:t>
            </a:r>
          </a:p>
        </p:txBody>
      </p:sp>
      <p:sp>
        <p:nvSpPr>
          <p:cNvPr id="6" name="Rectangle 3"/>
          <p:cNvSpPr txBox="1">
            <a:spLocks noChangeArrowheads="1"/>
          </p:cNvSpPr>
          <p:nvPr/>
        </p:nvSpPr>
        <p:spPr bwMode="auto">
          <a:xfrm>
            <a:off x="247952" y="1233786"/>
            <a:ext cx="8642048" cy="5024510"/>
          </a:xfrm>
          <a:prstGeom prst="rect">
            <a:avLst/>
          </a:prstGeom>
          <a:noFill/>
          <a:ln w="9525">
            <a:noFill/>
            <a:miter lim="800000"/>
            <a:headEnd/>
            <a:tailEnd/>
          </a:ln>
        </p:spPr>
        <p:txBody>
          <a:bodyPr lIns="96635" tIns="48318" rIns="96635" bIns="48318"/>
          <a:lstStyle/>
          <a:p>
            <a:pPr marL="228580" indent="-228580" algn="ctr" defTabSz="966702">
              <a:lnSpc>
                <a:spcPct val="75000"/>
              </a:lnSpc>
              <a:spcBef>
                <a:spcPct val="20000"/>
              </a:spcBef>
              <a:buClr>
                <a:srgbClr val="660033"/>
              </a:buClr>
              <a:buSzPct val="125000"/>
              <a:defRPr/>
            </a:pPr>
            <a:r>
              <a:rPr lang="en-US" sz="2600" b="1" kern="0" dirty="0">
                <a:solidFill>
                  <a:srgbClr val="000000"/>
                </a:solidFill>
                <a:latin typeface="Arial"/>
              </a:rPr>
              <a:t>Noise Levels which Cause Hair Cell Damage:</a:t>
            </a:r>
          </a:p>
          <a:p>
            <a:pPr marL="228580" indent="-228580" algn="ctr" defTabSz="966702">
              <a:lnSpc>
                <a:spcPct val="75000"/>
              </a:lnSpc>
              <a:spcBef>
                <a:spcPct val="20000"/>
              </a:spcBef>
              <a:buClr>
                <a:srgbClr val="660033"/>
              </a:buClr>
              <a:buSzPct val="125000"/>
              <a:defRPr/>
            </a:pPr>
            <a:endParaRPr lang="en-US" sz="2400" kern="0" dirty="0">
              <a:solidFill>
                <a:srgbClr val="000000"/>
              </a:solidFill>
              <a:latin typeface="Arial"/>
            </a:endParaRPr>
          </a:p>
          <a:p>
            <a:pPr marL="228580" indent="-228580" defTabSz="966702">
              <a:lnSpc>
                <a:spcPct val="75000"/>
              </a:lnSpc>
              <a:spcBef>
                <a:spcPct val="20000"/>
              </a:spcBef>
              <a:buClr>
                <a:srgbClr val="660033"/>
              </a:buClr>
              <a:buSzPct val="125000"/>
              <a:buFontTx/>
              <a:buChar char="•"/>
              <a:defRPr/>
            </a:pPr>
            <a:r>
              <a:rPr lang="en-US" sz="2400" b="1" kern="0" dirty="0">
                <a:solidFill>
                  <a:srgbClr val="800000"/>
                </a:solidFill>
                <a:latin typeface="Arial"/>
              </a:rPr>
              <a:t>Steady-state Noise </a:t>
            </a:r>
            <a:r>
              <a:rPr lang="en-US" sz="2400" b="1" kern="0" dirty="0" smtClean="0">
                <a:solidFill>
                  <a:srgbClr val="800000"/>
                </a:solidFill>
                <a:latin typeface="Arial"/>
              </a:rPr>
              <a:t>&gt; 85 </a:t>
            </a:r>
            <a:r>
              <a:rPr lang="en-US" sz="2400" b="1" kern="0" dirty="0">
                <a:solidFill>
                  <a:srgbClr val="800000"/>
                </a:solidFill>
                <a:latin typeface="Arial"/>
              </a:rPr>
              <a:t>dBA </a:t>
            </a:r>
          </a:p>
          <a:p>
            <a:pPr marL="785743" lvl="1" indent="-303186" defTabSz="966702">
              <a:spcBef>
                <a:spcPct val="20000"/>
              </a:spcBef>
              <a:buClr>
                <a:srgbClr val="660033"/>
              </a:buClr>
              <a:buFontTx/>
              <a:buChar char="–"/>
              <a:defRPr/>
            </a:pPr>
            <a:r>
              <a:rPr lang="en-US" sz="2200" kern="0" dirty="0">
                <a:solidFill>
                  <a:srgbClr val="000000"/>
                </a:solidFill>
                <a:latin typeface="Arial"/>
              </a:rPr>
              <a:t>Steady-state </a:t>
            </a:r>
            <a:r>
              <a:rPr lang="en-US" sz="2200" kern="0" dirty="0" smtClean="0">
                <a:solidFill>
                  <a:srgbClr val="000000"/>
                </a:solidFill>
                <a:latin typeface="Arial"/>
              </a:rPr>
              <a:t>noise </a:t>
            </a:r>
            <a:r>
              <a:rPr lang="en-US" sz="2200" kern="0" dirty="0">
                <a:solidFill>
                  <a:srgbClr val="000000"/>
                </a:solidFill>
                <a:latin typeface="Arial"/>
              </a:rPr>
              <a:t>= </a:t>
            </a:r>
            <a:r>
              <a:rPr lang="en-US" sz="2200" kern="0" dirty="0" smtClean="0">
                <a:solidFill>
                  <a:srgbClr val="000000"/>
                </a:solidFill>
                <a:latin typeface="Arial"/>
              </a:rPr>
              <a:t>noise </a:t>
            </a:r>
            <a:r>
              <a:rPr lang="en-US" sz="2200" kern="0" dirty="0">
                <a:solidFill>
                  <a:srgbClr val="000000"/>
                </a:solidFill>
                <a:latin typeface="Arial"/>
              </a:rPr>
              <a:t>&gt; ½ second in duration</a:t>
            </a:r>
          </a:p>
          <a:p>
            <a:pPr marL="1142898" lvl="2" indent="-176198" defTabSz="966702">
              <a:spcBef>
                <a:spcPct val="20000"/>
              </a:spcBef>
              <a:buClr>
                <a:srgbClr val="660033"/>
              </a:buClr>
              <a:buFontTx/>
              <a:buChar char="•"/>
              <a:defRPr/>
            </a:pPr>
            <a:r>
              <a:rPr lang="en-US" sz="2000" kern="0" dirty="0">
                <a:solidFill>
                  <a:srgbClr val="000000"/>
                </a:solidFill>
                <a:latin typeface="Arial"/>
              </a:rPr>
              <a:t>All tactical vehicles (including HMMWVs)</a:t>
            </a:r>
          </a:p>
          <a:p>
            <a:pPr marL="1142898" lvl="2" indent="-176198" defTabSz="966702">
              <a:spcBef>
                <a:spcPct val="20000"/>
              </a:spcBef>
              <a:buClr>
                <a:srgbClr val="660033"/>
              </a:buClr>
              <a:buFontTx/>
              <a:buChar char="•"/>
              <a:defRPr/>
            </a:pPr>
            <a:r>
              <a:rPr lang="en-US" sz="2000" kern="0" dirty="0">
                <a:solidFill>
                  <a:srgbClr val="000000"/>
                </a:solidFill>
                <a:latin typeface="Arial"/>
              </a:rPr>
              <a:t>Most generators</a:t>
            </a:r>
          </a:p>
          <a:p>
            <a:pPr marL="1142898" lvl="2" indent="-176198" defTabSz="966702">
              <a:spcBef>
                <a:spcPct val="20000"/>
              </a:spcBef>
              <a:buClr>
                <a:srgbClr val="660033"/>
              </a:buClr>
              <a:buFontTx/>
              <a:buChar char="•"/>
              <a:defRPr/>
            </a:pPr>
            <a:r>
              <a:rPr lang="en-US" sz="2000" kern="0" dirty="0">
                <a:solidFill>
                  <a:srgbClr val="000000"/>
                </a:solidFill>
                <a:latin typeface="Arial"/>
              </a:rPr>
              <a:t>Rotary wing aircraft</a:t>
            </a:r>
          </a:p>
          <a:p>
            <a:pPr marL="785743" lvl="1" indent="-303186" defTabSz="966702">
              <a:spcBef>
                <a:spcPct val="20000"/>
              </a:spcBef>
              <a:buClr>
                <a:srgbClr val="660033"/>
              </a:buClr>
              <a:buFontTx/>
              <a:buChar char="–"/>
              <a:defRPr/>
            </a:pPr>
            <a:r>
              <a:rPr lang="en-US" sz="2200" kern="0" dirty="0">
                <a:solidFill>
                  <a:srgbClr val="000000"/>
                </a:solidFill>
                <a:latin typeface="Arial"/>
              </a:rPr>
              <a:t>Tends to cause </a:t>
            </a:r>
            <a:r>
              <a:rPr lang="en-US" sz="2200" i="1" kern="0" dirty="0">
                <a:solidFill>
                  <a:srgbClr val="000000"/>
                </a:solidFill>
                <a:latin typeface="Arial"/>
              </a:rPr>
              <a:t>gradual</a:t>
            </a:r>
            <a:r>
              <a:rPr lang="en-US" sz="2200" kern="0" dirty="0">
                <a:solidFill>
                  <a:srgbClr val="000000"/>
                </a:solidFill>
                <a:latin typeface="Arial"/>
              </a:rPr>
              <a:t> hearing loss</a:t>
            </a:r>
          </a:p>
          <a:p>
            <a:pPr marL="228580" indent="-228580" defTabSz="966702">
              <a:spcBef>
                <a:spcPct val="20000"/>
              </a:spcBef>
              <a:buClr>
                <a:srgbClr val="660033"/>
              </a:buClr>
              <a:buSzPct val="125000"/>
              <a:buFontTx/>
              <a:buChar char="•"/>
              <a:defRPr/>
            </a:pPr>
            <a:r>
              <a:rPr lang="en-US" sz="2400" b="1" kern="0" dirty="0">
                <a:solidFill>
                  <a:srgbClr val="800000"/>
                </a:solidFill>
                <a:latin typeface="Arial"/>
              </a:rPr>
              <a:t>Impulse/Impact Noise </a:t>
            </a:r>
            <a:r>
              <a:rPr lang="en-US" sz="2400" b="1" u="sng" kern="0" dirty="0">
                <a:solidFill>
                  <a:srgbClr val="800000"/>
                </a:solidFill>
                <a:latin typeface="Arial"/>
              </a:rPr>
              <a:t>&gt;</a:t>
            </a:r>
            <a:r>
              <a:rPr lang="en-US" sz="2400" b="1" kern="0" dirty="0">
                <a:solidFill>
                  <a:srgbClr val="800000"/>
                </a:solidFill>
                <a:latin typeface="Arial"/>
              </a:rPr>
              <a:t>140 dBpSPL</a:t>
            </a:r>
          </a:p>
          <a:p>
            <a:pPr marL="785743" lvl="1" indent="-303186" defTabSz="966702">
              <a:spcBef>
                <a:spcPct val="20000"/>
              </a:spcBef>
              <a:buClr>
                <a:srgbClr val="660033"/>
              </a:buClr>
              <a:buFontTx/>
              <a:buChar char="–"/>
              <a:defRPr/>
            </a:pPr>
            <a:r>
              <a:rPr lang="en-US" sz="2200" kern="0" dirty="0">
                <a:solidFill>
                  <a:srgbClr val="000000"/>
                </a:solidFill>
                <a:latin typeface="Arial"/>
              </a:rPr>
              <a:t>Explosions (IEDs, grenades, artillery)</a:t>
            </a:r>
          </a:p>
          <a:p>
            <a:pPr marL="785743" lvl="1" indent="-303186" defTabSz="966702">
              <a:spcBef>
                <a:spcPct val="20000"/>
              </a:spcBef>
              <a:buClr>
                <a:srgbClr val="660033"/>
              </a:buClr>
              <a:buFontTx/>
              <a:buChar char="–"/>
              <a:defRPr/>
            </a:pPr>
            <a:r>
              <a:rPr lang="en-US" sz="2200" kern="0" dirty="0">
                <a:solidFill>
                  <a:srgbClr val="000000"/>
                </a:solidFill>
                <a:latin typeface="Arial"/>
              </a:rPr>
              <a:t>All Weapons (including M16s = 156 dBpSPL)</a:t>
            </a:r>
          </a:p>
          <a:p>
            <a:pPr marL="785743" lvl="1" indent="-303186" defTabSz="966702">
              <a:spcBef>
                <a:spcPct val="20000"/>
              </a:spcBef>
              <a:buClr>
                <a:srgbClr val="660033"/>
              </a:buClr>
              <a:buFontTx/>
              <a:buChar char="–"/>
              <a:defRPr/>
            </a:pPr>
            <a:r>
              <a:rPr lang="en-US" sz="2200" kern="0" dirty="0">
                <a:solidFill>
                  <a:srgbClr val="000000"/>
                </a:solidFill>
                <a:latin typeface="Arial"/>
              </a:rPr>
              <a:t>Can </a:t>
            </a:r>
            <a:r>
              <a:rPr lang="en-US" sz="2200" kern="0" dirty="0" smtClean="0">
                <a:solidFill>
                  <a:srgbClr val="000000"/>
                </a:solidFill>
                <a:latin typeface="Arial"/>
              </a:rPr>
              <a:t>cause </a:t>
            </a:r>
            <a:r>
              <a:rPr lang="en-US" sz="2200" i="1" kern="0" dirty="0">
                <a:solidFill>
                  <a:srgbClr val="000000"/>
                </a:solidFill>
                <a:latin typeface="Arial"/>
              </a:rPr>
              <a:t>gradual or sudden </a:t>
            </a:r>
            <a:r>
              <a:rPr lang="en-US" sz="2200" kern="0" dirty="0">
                <a:solidFill>
                  <a:srgbClr val="000000"/>
                </a:solidFill>
                <a:latin typeface="Arial"/>
              </a:rPr>
              <a:t>hearing loss</a:t>
            </a:r>
          </a:p>
        </p:txBody>
      </p:sp>
      <p:pic>
        <p:nvPicPr>
          <p:cNvPr id="23557" name="Picture 7" descr="M16.jpg"/>
          <p:cNvPicPr>
            <a:picLocks noChangeAspect="1"/>
          </p:cNvPicPr>
          <p:nvPr/>
        </p:nvPicPr>
        <p:blipFill>
          <a:blip r:embed="rId3" cstate="print"/>
          <a:srcRect/>
          <a:stretch>
            <a:fillRect/>
          </a:stretch>
        </p:blipFill>
        <p:spPr bwMode="auto">
          <a:xfrm>
            <a:off x="6062051" y="3377009"/>
            <a:ext cx="2357554" cy="1586627"/>
          </a:xfrm>
          <a:prstGeom prst="rect">
            <a:avLst/>
          </a:prstGeom>
          <a:noFill/>
          <a:ln w="9525">
            <a:noFill/>
            <a:miter lim="800000"/>
            <a:headEnd/>
            <a:tailEnd/>
          </a:ln>
        </p:spPr>
      </p:pic>
      <p:pic>
        <p:nvPicPr>
          <p:cNvPr id="23558" name="Picture 6" descr="C:\Documents and Settings\Jillyen.Curry\My Documents\My Pictures\Microsoft Clip Organizer\j0341700.jpg"/>
          <p:cNvPicPr>
            <a:picLocks noChangeAspect="1" noChangeArrowheads="1"/>
          </p:cNvPicPr>
          <p:nvPr/>
        </p:nvPicPr>
        <p:blipFill>
          <a:blip r:embed="rId4" cstate="print"/>
          <a:srcRect/>
          <a:stretch>
            <a:fillRect/>
          </a:stretch>
        </p:blipFill>
        <p:spPr bwMode="auto">
          <a:xfrm>
            <a:off x="7584843" y="5147990"/>
            <a:ext cx="698500" cy="964406"/>
          </a:xfrm>
          <a:prstGeom prst="rect">
            <a:avLst/>
          </a:prstGeom>
          <a:noFill/>
          <a:ln w="9525">
            <a:noFill/>
            <a:miter lim="800000"/>
            <a:headEnd/>
            <a:tailEnd/>
          </a:ln>
        </p:spPr>
      </p:pic>
      <p:pic>
        <p:nvPicPr>
          <p:cNvPr id="23556" name="Picture 5" descr="npo00002b"/>
          <p:cNvPicPr>
            <a:picLocks noChangeAspect="1" noChangeArrowheads="1"/>
          </p:cNvPicPr>
          <p:nvPr/>
        </p:nvPicPr>
        <p:blipFill>
          <a:blip r:embed="rId5" cstate="print"/>
          <a:srcRect/>
          <a:stretch>
            <a:fillRect/>
          </a:stretch>
        </p:blipFill>
        <p:spPr bwMode="auto">
          <a:xfrm>
            <a:off x="7469580" y="2248775"/>
            <a:ext cx="1508166" cy="111373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Grp="1" noChangeArrowheads="1"/>
          </p:cNvSpPr>
          <p:nvPr>
            <p:ph idx="1"/>
          </p:nvPr>
        </p:nvSpPr>
        <p:spPr>
          <a:xfrm>
            <a:off x="486833" y="2288576"/>
            <a:ext cx="8232322" cy="532805"/>
          </a:xfrm>
        </p:spPr>
        <p:txBody>
          <a:bodyPr/>
          <a:lstStyle/>
          <a:p>
            <a:pPr algn="ctr" eaLnBrk="1" hangingPunct="1">
              <a:lnSpc>
                <a:spcPct val="80000"/>
              </a:lnSpc>
              <a:buFontTx/>
              <a:buNone/>
            </a:pPr>
            <a:r>
              <a:rPr lang="en-US" sz="2800" b="1" dirty="0" smtClean="0">
                <a:solidFill>
                  <a:srgbClr val="800000"/>
                </a:solidFill>
              </a:rPr>
              <a:t>(For Steady-State Noise)</a:t>
            </a:r>
            <a:r>
              <a:rPr lang="en-US" sz="3600" b="1" dirty="0" smtClean="0">
                <a:solidFill>
                  <a:srgbClr val="800000"/>
                </a:solidFill>
              </a:rPr>
              <a:t/>
            </a:r>
            <a:br>
              <a:rPr lang="en-US" sz="3600" b="1" dirty="0" smtClean="0">
                <a:solidFill>
                  <a:srgbClr val="800000"/>
                </a:solidFill>
              </a:rPr>
            </a:br>
            <a:r>
              <a:rPr lang="en-US" sz="3600" dirty="0" smtClean="0">
                <a:solidFill>
                  <a:srgbClr val="800000"/>
                </a:solidFill>
              </a:rPr>
              <a:t/>
            </a:r>
            <a:br>
              <a:rPr lang="en-US" sz="3600" dirty="0" smtClean="0">
                <a:solidFill>
                  <a:srgbClr val="800000"/>
                </a:solidFill>
              </a:rPr>
            </a:br>
            <a:endParaRPr lang="en-US" sz="3600" dirty="0" smtClean="0">
              <a:solidFill>
                <a:srgbClr val="800000"/>
              </a:solidFill>
            </a:endParaRPr>
          </a:p>
        </p:txBody>
      </p:sp>
      <p:sp>
        <p:nvSpPr>
          <p:cNvPr id="24578" name="Rectangle 2"/>
          <p:cNvSpPr>
            <a:spLocks noGrp="1" noChangeArrowheads="1"/>
          </p:cNvSpPr>
          <p:nvPr>
            <p:ph type="title"/>
          </p:nvPr>
        </p:nvSpPr>
        <p:spPr>
          <a:xfrm>
            <a:off x="492221" y="805220"/>
            <a:ext cx="8230810" cy="456662"/>
          </a:xfrm>
        </p:spPr>
        <p:txBody>
          <a:bodyPr/>
          <a:lstStyle/>
          <a:p>
            <a:pPr eaLnBrk="1" hangingPunct="1"/>
            <a:r>
              <a:rPr lang="en-US" dirty="0" smtClean="0">
                <a:solidFill>
                  <a:srgbClr val="800000"/>
                </a:solidFill>
              </a:rPr>
              <a:t>HAZARDOUS NOISE LEVELS</a:t>
            </a:r>
          </a:p>
        </p:txBody>
      </p:sp>
      <p:sp>
        <p:nvSpPr>
          <p:cNvPr id="57352" name="Text Box 8"/>
          <p:cNvSpPr txBox="1">
            <a:spLocks noChangeArrowheads="1"/>
          </p:cNvSpPr>
          <p:nvPr/>
        </p:nvSpPr>
        <p:spPr bwMode="auto">
          <a:xfrm>
            <a:off x="474299" y="2908849"/>
            <a:ext cx="8214179" cy="1703158"/>
          </a:xfrm>
          <a:prstGeom prst="rect">
            <a:avLst/>
          </a:prstGeom>
          <a:noFill/>
          <a:ln w="9525">
            <a:noFill/>
            <a:miter lim="800000"/>
            <a:headEnd/>
            <a:tailEnd/>
          </a:ln>
        </p:spPr>
        <p:txBody>
          <a:bodyPr lIns="86486" tIns="43243" rIns="86486" bIns="43243">
            <a:spAutoFit/>
          </a:bodyPr>
          <a:lstStyle/>
          <a:p>
            <a:pPr algn="ctr">
              <a:spcBef>
                <a:spcPct val="50000"/>
              </a:spcBef>
            </a:pPr>
            <a:r>
              <a:rPr lang="en-US" sz="2600" b="1" dirty="0"/>
              <a:t>If the sound is so loud </a:t>
            </a:r>
            <a:br>
              <a:rPr lang="en-US" sz="2600" b="1" dirty="0"/>
            </a:br>
            <a:r>
              <a:rPr lang="en-US" sz="2600" b="1" dirty="0"/>
              <a:t>that you must raise your voice </a:t>
            </a:r>
            <a:br>
              <a:rPr lang="en-US" sz="2600" b="1" dirty="0"/>
            </a:br>
            <a:r>
              <a:rPr lang="en-US" sz="2600" b="1" dirty="0"/>
              <a:t>to be understood at a</a:t>
            </a:r>
            <a:br>
              <a:rPr lang="en-US" sz="2600" b="1" dirty="0"/>
            </a:br>
            <a:r>
              <a:rPr lang="en-US" sz="2600" b="1" dirty="0"/>
              <a:t>distance of three feet it is…</a:t>
            </a:r>
            <a:endParaRPr lang="en-US" sz="2600" dirty="0"/>
          </a:p>
        </p:txBody>
      </p:sp>
      <p:sp>
        <p:nvSpPr>
          <p:cNvPr id="57353" name="Text Box 9"/>
          <p:cNvSpPr txBox="1">
            <a:spLocks noChangeArrowheads="1"/>
          </p:cNvSpPr>
          <p:nvPr/>
        </p:nvSpPr>
        <p:spPr bwMode="auto">
          <a:xfrm>
            <a:off x="1004757" y="4694724"/>
            <a:ext cx="7183059" cy="549175"/>
          </a:xfrm>
          <a:prstGeom prst="rect">
            <a:avLst/>
          </a:prstGeom>
          <a:noFill/>
          <a:ln w="9525">
            <a:noFill/>
            <a:miter lim="800000"/>
            <a:headEnd/>
            <a:tailEnd/>
          </a:ln>
        </p:spPr>
        <p:txBody>
          <a:bodyPr lIns="86486" tIns="43243" rIns="86486" bIns="43243">
            <a:spAutoFit/>
          </a:bodyPr>
          <a:lstStyle/>
          <a:p>
            <a:pPr algn="ctr">
              <a:spcBef>
                <a:spcPct val="50000"/>
              </a:spcBef>
            </a:pPr>
            <a:r>
              <a:rPr lang="en-US" sz="3000" b="1" dirty="0"/>
              <a:t>POTENTIALLY HAZARDOUS</a:t>
            </a:r>
          </a:p>
        </p:txBody>
      </p:sp>
      <p:sp>
        <p:nvSpPr>
          <p:cNvPr id="24582" name="Text Box 10"/>
          <p:cNvSpPr txBox="1">
            <a:spLocks noChangeArrowheads="1"/>
          </p:cNvSpPr>
          <p:nvPr/>
        </p:nvSpPr>
        <p:spPr bwMode="auto">
          <a:xfrm>
            <a:off x="654875" y="5384076"/>
            <a:ext cx="7683500" cy="825994"/>
          </a:xfrm>
          <a:prstGeom prst="rect">
            <a:avLst/>
          </a:prstGeom>
          <a:noFill/>
          <a:ln w="9525">
            <a:noFill/>
            <a:miter lim="800000"/>
            <a:headEnd/>
            <a:tailEnd/>
          </a:ln>
        </p:spPr>
        <p:txBody>
          <a:bodyPr lIns="86486" tIns="43243" rIns="86486" bIns="43243">
            <a:spAutoFit/>
          </a:bodyPr>
          <a:lstStyle/>
          <a:p>
            <a:pPr algn="ctr">
              <a:spcBef>
                <a:spcPct val="50000"/>
              </a:spcBef>
            </a:pPr>
            <a:r>
              <a:rPr lang="en-US" sz="2300" b="1" dirty="0"/>
              <a:t>Fact</a:t>
            </a:r>
            <a:r>
              <a:rPr lang="en-US" sz="2300" b="1" i="1" dirty="0"/>
              <a:t>:</a:t>
            </a:r>
            <a:r>
              <a:rPr lang="en-US" sz="2300" i="1" dirty="0"/>
              <a:t>  </a:t>
            </a:r>
            <a:r>
              <a:rPr lang="en-US" sz="2300" i="1" dirty="0" smtClean="0"/>
              <a:t>Exposure </a:t>
            </a:r>
            <a:r>
              <a:rPr lang="en-US" sz="2300" i="1" dirty="0"/>
              <a:t>to engine noise in a 4-hour convoy can be as damaging to hearing as one </a:t>
            </a:r>
            <a:r>
              <a:rPr lang="en-US" sz="2300" i="1" dirty="0" smtClean="0"/>
              <a:t>IED explosion</a:t>
            </a:r>
            <a:endParaRPr lang="en-US" sz="2300" i="1" dirty="0"/>
          </a:p>
        </p:txBody>
      </p:sp>
      <p:sp>
        <p:nvSpPr>
          <p:cNvPr id="9" name="TextBox 8"/>
          <p:cNvSpPr txBox="1"/>
          <p:nvPr/>
        </p:nvSpPr>
        <p:spPr>
          <a:xfrm>
            <a:off x="2268190" y="1318161"/>
            <a:ext cx="4639412" cy="830997"/>
          </a:xfrm>
          <a:prstGeom prst="rect">
            <a:avLst/>
          </a:prstGeom>
          <a:noFill/>
        </p:spPr>
        <p:txBody>
          <a:bodyPr wrap="square" rtlCol="0">
            <a:spAutoFit/>
          </a:bodyPr>
          <a:lstStyle/>
          <a:p>
            <a:r>
              <a:rPr lang="en-US" sz="4800" dirty="0" smtClean="0"/>
              <a:t>Three Foot Rule</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animEffect transition="in" filter="fade">
                                      <p:cBhvr>
                                        <p:cTn id="7" dur="1000"/>
                                        <p:tgtEl>
                                          <p:spTgt spid="5735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7352"/>
                                        </p:tgtEl>
                                        <p:attrNameLst>
                                          <p:attrName>style.visibility</p:attrName>
                                        </p:attrNameLst>
                                      </p:cBhvr>
                                      <p:to>
                                        <p:strVal val="visible"/>
                                      </p:to>
                                    </p:set>
                                    <p:animEffect transition="in" filter="fade">
                                      <p:cBhvr>
                                        <p:cTn id="11" dur="2000"/>
                                        <p:tgtEl>
                                          <p:spTgt spid="57352"/>
                                        </p:tgtEl>
                                      </p:cBhvr>
                                    </p:animEffect>
                                  </p:childTnLst>
                                </p:cTn>
                              </p:par>
                            </p:childTnLst>
                          </p:cTn>
                        </p:par>
                        <p:par>
                          <p:cTn id="12" fill="hold">
                            <p:stCondLst>
                              <p:cond delay="3000"/>
                            </p:stCondLst>
                            <p:childTnLst>
                              <p:par>
                                <p:cTn id="13" presetID="2" presetClass="entr" presetSubtype="4" fill="hold" grpId="1" nodeType="afterEffect">
                                  <p:stCondLst>
                                    <p:cond delay="0"/>
                                  </p:stCondLst>
                                  <p:childTnLst>
                                    <p:set>
                                      <p:cBhvr>
                                        <p:cTn id="14" dur="1" fill="hold">
                                          <p:stCondLst>
                                            <p:cond delay="0"/>
                                          </p:stCondLst>
                                        </p:cTn>
                                        <p:tgtEl>
                                          <p:spTgt spid="57353"/>
                                        </p:tgtEl>
                                        <p:attrNameLst>
                                          <p:attrName>style.visibility</p:attrName>
                                        </p:attrNameLst>
                                      </p:cBhvr>
                                      <p:to>
                                        <p:strVal val="visible"/>
                                      </p:to>
                                    </p:set>
                                    <p:anim calcmode="lin" valueType="num">
                                      <p:cBhvr additive="base">
                                        <p:cTn id="15" dur="500" fill="hold"/>
                                        <p:tgtEl>
                                          <p:spTgt spid="57353"/>
                                        </p:tgtEl>
                                        <p:attrNameLst>
                                          <p:attrName>ppt_x</p:attrName>
                                        </p:attrNameLst>
                                      </p:cBhvr>
                                      <p:tavLst>
                                        <p:tav tm="0">
                                          <p:val>
                                            <p:strVal val="#ppt_x"/>
                                          </p:val>
                                        </p:tav>
                                        <p:tav tm="100000">
                                          <p:val>
                                            <p:strVal val="#ppt_x"/>
                                          </p:val>
                                        </p:tav>
                                      </p:tavLst>
                                    </p:anim>
                                    <p:anim calcmode="lin" valueType="num">
                                      <p:cBhvr additive="base">
                                        <p:cTn id="16" dur="500" fill="hold"/>
                                        <p:tgtEl>
                                          <p:spTgt spid="57353"/>
                                        </p:tgtEl>
                                        <p:attrNameLst>
                                          <p:attrName>ppt_y</p:attrName>
                                        </p:attrNameLst>
                                      </p:cBhvr>
                                      <p:tavLst>
                                        <p:tav tm="0">
                                          <p:val>
                                            <p:strVal val="1+#ppt_h/2"/>
                                          </p:val>
                                        </p:tav>
                                        <p:tav tm="100000">
                                          <p:val>
                                            <p:strVal val="#ppt_y"/>
                                          </p:val>
                                        </p:tav>
                                      </p:tavLst>
                                    </p:anim>
                                  </p:childTnLst>
                                </p:cTn>
                              </p:par>
                              <p:par>
                                <p:cTn id="17" presetID="6" presetClass="emph" presetSubtype="0" fill="hold" grpId="0" nodeType="withEffect">
                                  <p:stCondLst>
                                    <p:cond delay="0"/>
                                  </p:stCondLst>
                                  <p:childTnLst>
                                    <p:animScale>
                                      <p:cBhvr>
                                        <p:cTn id="18" dur="2000" fill="hold"/>
                                        <p:tgtEl>
                                          <p:spTgt spid="573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uild="p"/>
      <p:bldP spid="57352" grpId="0"/>
      <p:bldP spid="57353" grpId="0"/>
      <p:bldP spid="5735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2216" y="652361"/>
            <a:ext cx="8230810" cy="456662"/>
          </a:xfrm>
        </p:spPr>
        <p:txBody>
          <a:bodyPr/>
          <a:lstStyle/>
          <a:p>
            <a:pPr eaLnBrk="1" hangingPunct="1"/>
            <a:r>
              <a:rPr lang="en-US" dirty="0" smtClean="0">
                <a:solidFill>
                  <a:srgbClr val="800000"/>
                </a:solidFill>
              </a:rPr>
              <a:t>HEARING PROTECTION</a:t>
            </a:r>
          </a:p>
        </p:txBody>
      </p:sp>
      <p:sp>
        <p:nvSpPr>
          <p:cNvPr id="58372" name="Rectangle 4"/>
          <p:cNvSpPr>
            <a:spLocks noChangeArrowheads="1"/>
          </p:cNvSpPr>
          <p:nvPr/>
        </p:nvSpPr>
        <p:spPr bwMode="auto">
          <a:xfrm>
            <a:off x="0" y="1165016"/>
            <a:ext cx="6470952" cy="5235784"/>
          </a:xfrm>
          <a:prstGeom prst="rect">
            <a:avLst/>
          </a:prstGeom>
          <a:noFill/>
          <a:ln w="9525">
            <a:noFill/>
            <a:miter lim="800000"/>
            <a:headEnd/>
            <a:tailEnd/>
          </a:ln>
          <a:effectLst/>
        </p:spPr>
        <p:txBody>
          <a:bodyPr lIns="87086" tIns="43544" rIns="87086" bIns="43544"/>
          <a:lstStyle/>
          <a:p>
            <a:pPr marL="216214" indent="-216214" defTabSz="914403">
              <a:lnSpc>
                <a:spcPct val="90000"/>
              </a:lnSpc>
              <a:spcBef>
                <a:spcPct val="20000"/>
              </a:spcBef>
              <a:buClr>
                <a:srgbClr val="660033"/>
              </a:buClr>
              <a:buSzPct val="125000"/>
              <a:buFontTx/>
              <a:buChar char="•"/>
              <a:defRPr/>
            </a:pPr>
            <a:r>
              <a:rPr lang="en-US" sz="2100" b="1" dirty="0"/>
              <a:t>Earplugs</a:t>
            </a:r>
          </a:p>
          <a:p>
            <a:pPr marL="743234" lvl="1" indent="-286784" defTabSz="914403">
              <a:lnSpc>
                <a:spcPct val="90000"/>
              </a:lnSpc>
              <a:spcBef>
                <a:spcPct val="20000"/>
              </a:spcBef>
              <a:buClr>
                <a:srgbClr val="660033"/>
              </a:buClr>
              <a:buFontTx/>
              <a:buChar char="–"/>
              <a:defRPr/>
            </a:pPr>
            <a:r>
              <a:rPr lang="en-US" sz="1900" b="1" dirty="0"/>
              <a:t>Pre-formed</a:t>
            </a:r>
          </a:p>
          <a:p>
            <a:pPr marL="1081067" lvl="2" indent="-166665" defTabSz="914403">
              <a:lnSpc>
                <a:spcPct val="90000"/>
              </a:lnSpc>
              <a:spcBef>
                <a:spcPct val="20000"/>
              </a:spcBef>
              <a:buClr>
                <a:srgbClr val="660033"/>
              </a:buClr>
              <a:buFont typeface="Arial" pitchFamily="34" charset="0"/>
              <a:buChar char="•"/>
              <a:defRPr/>
            </a:pPr>
            <a:r>
              <a:rPr lang="en-US" sz="1700" b="1" dirty="0"/>
              <a:t>Single Flange</a:t>
            </a:r>
          </a:p>
          <a:p>
            <a:pPr marL="1081067" lvl="2" indent="-166665" defTabSz="914403">
              <a:lnSpc>
                <a:spcPct val="90000"/>
              </a:lnSpc>
              <a:spcBef>
                <a:spcPct val="20000"/>
              </a:spcBef>
              <a:buClr>
                <a:srgbClr val="660033"/>
              </a:buClr>
              <a:buFont typeface="Arial" pitchFamily="34" charset="0"/>
              <a:buChar char="•"/>
              <a:defRPr/>
            </a:pPr>
            <a:r>
              <a:rPr lang="en-US" sz="1700" b="1" dirty="0"/>
              <a:t>Triple Flange</a:t>
            </a:r>
          </a:p>
          <a:p>
            <a:pPr marL="1081067" lvl="2" indent="-166665" defTabSz="914403">
              <a:lnSpc>
                <a:spcPct val="90000"/>
              </a:lnSpc>
              <a:spcBef>
                <a:spcPct val="20000"/>
              </a:spcBef>
              <a:buClr>
                <a:srgbClr val="660033"/>
              </a:buClr>
              <a:buFont typeface="Arial" pitchFamily="34" charset="0"/>
              <a:buChar char="•"/>
              <a:defRPr/>
            </a:pPr>
            <a:r>
              <a:rPr lang="en-US" sz="1700" b="1" dirty="0"/>
              <a:t>Quad Flange</a:t>
            </a:r>
          </a:p>
          <a:p>
            <a:pPr marL="1081067" lvl="2" indent="-166665" defTabSz="914403">
              <a:lnSpc>
                <a:spcPct val="90000"/>
              </a:lnSpc>
              <a:spcBef>
                <a:spcPct val="20000"/>
              </a:spcBef>
              <a:buClr>
                <a:srgbClr val="660033"/>
              </a:buClr>
              <a:buFont typeface="Arial" pitchFamily="34" charset="0"/>
              <a:buChar char="•"/>
              <a:defRPr/>
            </a:pPr>
            <a:r>
              <a:rPr lang="en-US" sz="1700" b="1" dirty="0"/>
              <a:t>Combat Arms Ear Plugs</a:t>
            </a:r>
          </a:p>
          <a:p>
            <a:pPr marL="743234" lvl="1" indent="-286784" defTabSz="914403">
              <a:lnSpc>
                <a:spcPct val="90000"/>
              </a:lnSpc>
              <a:spcBef>
                <a:spcPct val="20000"/>
              </a:spcBef>
              <a:buClr>
                <a:srgbClr val="660033"/>
              </a:buClr>
              <a:buFontTx/>
              <a:buChar char="–"/>
              <a:defRPr/>
            </a:pPr>
            <a:r>
              <a:rPr lang="en-US" sz="1900" b="1" dirty="0"/>
              <a:t>Hand-formed (foam)</a:t>
            </a:r>
          </a:p>
          <a:p>
            <a:pPr marL="216214" indent="-216214" defTabSz="914403">
              <a:lnSpc>
                <a:spcPct val="90000"/>
              </a:lnSpc>
              <a:spcBef>
                <a:spcPct val="20000"/>
              </a:spcBef>
              <a:buClr>
                <a:srgbClr val="660033"/>
              </a:buClr>
              <a:buSzPct val="125000"/>
              <a:buFontTx/>
              <a:buChar char="•"/>
              <a:defRPr/>
            </a:pPr>
            <a:r>
              <a:rPr lang="en-US" sz="2100" b="1" dirty="0"/>
              <a:t>Proper Fit:</a:t>
            </a:r>
          </a:p>
          <a:p>
            <a:pPr marL="743234" lvl="1" indent="-286784" defTabSz="914403">
              <a:lnSpc>
                <a:spcPct val="90000"/>
              </a:lnSpc>
              <a:spcBef>
                <a:spcPct val="20000"/>
              </a:spcBef>
              <a:buClr>
                <a:srgbClr val="660033"/>
              </a:buClr>
              <a:buFontTx/>
              <a:buChar char="–"/>
              <a:defRPr/>
            </a:pPr>
            <a:r>
              <a:rPr lang="en-US" sz="1900" b="1" dirty="0" smtClean="0"/>
              <a:t>Pull back on ear to straighten ear canal</a:t>
            </a:r>
            <a:endParaRPr lang="en-US" sz="1900" b="1" dirty="0"/>
          </a:p>
          <a:p>
            <a:pPr marL="743234" lvl="1" indent="-286784" defTabSz="914403">
              <a:lnSpc>
                <a:spcPct val="90000"/>
              </a:lnSpc>
              <a:spcBef>
                <a:spcPct val="20000"/>
              </a:spcBef>
              <a:buClr>
                <a:srgbClr val="660033"/>
              </a:buClr>
              <a:buFontTx/>
              <a:buChar char="–"/>
              <a:defRPr/>
            </a:pPr>
            <a:r>
              <a:rPr lang="en-US" sz="1900" b="1" dirty="0"/>
              <a:t>Vacuum </a:t>
            </a:r>
            <a:r>
              <a:rPr lang="en-US" sz="1900" b="1" dirty="0" smtClean="0"/>
              <a:t>seal </a:t>
            </a:r>
            <a:r>
              <a:rPr lang="en-US" sz="1900" b="1" dirty="0"/>
              <a:t>– </a:t>
            </a:r>
            <a:r>
              <a:rPr lang="en-US" sz="1900" b="1" dirty="0" smtClean="0"/>
              <a:t>hollow sounding voice</a:t>
            </a:r>
            <a:endParaRPr lang="en-US" sz="1900" b="1" dirty="0"/>
          </a:p>
          <a:p>
            <a:pPr marL="216214" indent="-216214" defTabSz="914403">
              <a:lnSpc>
                <a:spcPct val="90000"/>
              </a:lnSpc>
              <a:spcBef>
                <a:spcPct val="20000"/>
              </a:spcBef>
              <a:buClr>
                <a:srgbClr val="660033"/>
              </a:buClr>
              <a:buSzPct val="125000"/>
              <a:buFontTx/>
              <a:buChar char="•"/>
              <a:defRPr/>
            </a:pPr>
            <a:r>
              <a:rPr lang="en-US" sz="2100" b="1" dirty="0" smtClean="0"/>
              <a:t>Nonlinear earplugs, e.g., Combat Arms</a:t>
            </a:r>
            <a:endParaRPr lang="en-US" sz="2100" b="1" dirty="0"/>
          </a:p>
          <a:p>
            <a:pPr marL="743234" lvl="1" indent="-286784" defTabSz="914403">
              <a:lnSpc>
                <a:spcPct val="90000"/>
              </a:lnSpc>
              <a:spcBef>
                <a:spcPct val="20000"/>
              </a:spcBef>
              <a:buClr>
                <a:srgbClr val="660033"/>
              </a:buClr>
              <a:buFontTx/>
              <a:buChar char="–"/>
              <a:defRPr/>
            </a:pPr>
            <a:r>
              <a:rPr lang="en-US" sz="1900" b="1" dirty="0" smtClean="0"/>
              <a:t>Button flat when in vehicles or aircraft</a:t>
            </a:r>
            <a:endParaRPr lang="en-US" sz="1900" b="1" dirty="0"/>
          </a:p>
          <a:p>
            <a:pPr marL="743234" lvl="1" indent="-286784" defTabSz="914403">
              <a:lnSpc>
                <a:spcPct val="90000"/>
              </a:lnSpc>
              <a:spcBef>
                <a:spcPct val="20000"/>
              </a:spcBef>
              <a:buClr>
                <a:srgbClr val="660033"/>
              </a:buClr>
              <a:buFontTx/>
              <a:buChar char="–"/>
              <a:defRPr/>
            </a:pPr>
            <a:r>
              <a:rPr lang="en-US" sz="1900" b="1" dirty="0" smtClean="0"/>
              <a:t>Button at an angle when firing</a:t>
            </a:r>
            <a:endParaRPr lang="en-US" sz="1900" b="1" dirty="0"/>
          </a:p>
          <a:p>
            <a:pPr marL="310808" indent="-286784" defTabSz="914403">
              <a:lnSpc>
                <a:spcPct val="90000"/>
              </a:lnSpc>
              <a:spcBef>
                <a:spcPct val="20000"/>
              </a:spcBef>
              <a:buClr>
                <a:srgbClr val="660033"/>
              </a:buClr>
              <a:buFont typeface="Arial" pitchFamily="34" charset="0"/>
              <a:buChar char="•"/>
              <a:defRPr/>
            </a:pPr>
            <a:r>
              <a:rPr lang="en-US" sz="1900" b="1" dirty="0"/>
              <a:t>Tactical </a:t>
            </a:r>
            <a:r>
              <a:rPr lang="en-US" sz="1900" b="1" dirty="0" smtClean="0"/>
              <a:t>Communications </a:t>
            </a:r>
            <a:r>
              <a:rPr lang="en-US" sz="1900" b="1" dirty="0"/>
              <a:t>and Protective Systems</a:t>
            </a:r>
          </a:p>
          <a:p>
            <a:pPr marL="310808" indent="-286784" defTabSz="914403">
              <a:lnSpc>
                <a:spcPct val="90000"/>
              </a:lnSpc>
              <a:spcBef>
                <a:spcPct val="20000"/>
              </a:spcBef>
              <a:buClr>
                <a:srgbClr val="660033"/>
              </a:buClr>
              <a:defRPr/>
            </a:pPr>
            <a:endParaRPr lang="en-US" sz="1900" b="1" dirty="0"/>
          </a:p>
          <a:p>
            <a:pPr marL="216214" indent="-216214" defTabSz="914403">
              <a:lnSpc>
                <a:spcPct val="90000"/>
              </a:lnSpc>
              <a:spcBef>
                <a:spcPct val="20000"/>
              </a:spcBef>
              <a:buClr>
                <a:srgbClr val="660033"/>
              </a:buClr>
              <a:buSzPct val="125000"/>
              <a:buFontTx/>
              <a:buChar char="•"/>
              <a:defRPr/>
            </a:pPr>
            <a:endParaRPr lang="en-US" sz="1900" b="1" dirty="0"/>
          </a:p>
        </p:txBody>
      </p:sp>
      <p:pic>
        <p:nvPicPr>
          <p:cNvPr id="25604" name="Picture 9" descr="Hearing Protection 0097"/>
          <p:cNvPicPr>
            <a:picLocks noChangeAspect="1" noChangeArrowheads="1"/>
          </p:cNvPicPr>
          <p:nvPr/>
        </p:nvPicPr>
        <p:blipFill>
          <a:blip r:embed="rId3" cstate="print"/>
          <a:srcRect/>
          <a:stretch>
            <a:fillRect/>
          </a:stretch>
        </p:blipFill>
        <p:spPr bwMode="auto">
          <a:xfrm>
            <a:off x="3798126" y="1514699"/>
            <a:ext cx="1315357" cy="1137047"/>
          </a:xfrm>
          <a:prstGeom prst="rect">
            <a:avLst/>
          </a:prstGeom>
          <a:noFill/>
          <a:ln w="9525">
            <a:noFill/>
            <a:miter lim="800000"/>
            <a:headEnd/>
            <a:tailEnd/>
          </a:ln>
        </p:spPr>
      </p:pic>
      <p:pic>
        <p:nvPicPr>
          <p:cNvPr id="25606" name="Picture 8"/>
          <p:cNvPicPr>
            <a:picLocks noChangeAspect="1" noChangeArrowheads="1"/>
          </p:cNvPicPr>
          <p:nvPr/>
        </p:nvPicPr>
        <p:blipFill>
          <a:blip r:embed="rId4" cstate="print"/>
          <a:srcRect/>
          <a:stretch>
            <a:fillRect/>
          </a:stretch>
        </p:blipFill>
        <p:spPr bwMode="auto">
          <a:xfrm>
            <a:off x="6209635" y="4843460"/>
            <a:ext cx="1771952" cy="1300758"/>
          </a:xfrm>
          <a:prstGeom prst="rect">
            <a:avLst/>
          </a:prstGeom>
          <a:noFill/>
          <a:ln w="9525">
            <a:noFill/>
            <a:miter lim="800000"/>
            <a:headEnd/>
            <a:tailEnd/>
          </a:ln>
        </p:spPr>
      </p:pic>
      <p:pic>
        <p:nvPicPr>
          <p:cNvPr id="25607" name="Picture 7" descr="Quattro Reusable Earplugs"/>
          <p:cNvPicPr>
            <a:picLocks noChangeAspect="1" noChangeArrowheads="1"/>
          </p:cNvPicPr>
          <p:nvPr/>
        </p:nvPicPr>
        <p:blipFill>
          <a:blip r:embed="rId5" cstate="print"/>
          <a:srcRect/>
          <a:stretch>
            <a:fillRect/>
          </a:stretch>
        </p:blipFill>
        <p:spPr bwMode="auto">
          <a:xfrm>
            <a:off x="5452753" y="1263119"/>
            <a:ext cx="1797655" cy="1492746"/>
          </a:xfrm>
          <a:prstGeom prst="rect">
            <a:avLst/>
          </a:prstGeom>
          <a:noFill/>
          <a:ln w="9525">
            <a:solidFill>
              <a:schemeClr val="tx1"/>
            </a:solidFill>
            <a:miter lim="800000"/>
            <a:headEnd/>
            <a:tailEnd/>
          </a:ln>
        </p:spPr>
      </p:pic>
      <p:pic>
        <p:nvPicPr>
          <p:cNvPr id="25608" name="Picture 6"/>
          <p:cNvPicPr>
            <a:picLocks noChangeAspect="1" noChangeArrowheads="1"/>
          </p:cNvPicPr>
          <p:nvPr/>
        </p:nvPicPr>
        <p:blipFill>
          <a:blip r:embed="rId6" cstate="print"/>
          <a:srcRect/>
          <a:stretch>
            <a:fillRect/>
          </a:stretch>
        </p:blipFill>
        <p:spPr bwMode="auto">
          <a:xfrm>
            <a:off x="7580690" y="1174255"/>
            <a:ext cx="1392465" cy="1586508"/>
          </a:xfrm>
          <a:prstGeom prst="rect">
            <a:avLst/>
          </a:prstGeom>
          <a:noFill/>
          <a:ln w="9525">
            <a:solidFill>
              <a:schemeClr val="tx1"/>
            </a:solidFill>
            <a:miter lim="800000"/>
            <a:headEnd/>
            <a:tailEnd/>
          </a:ln>
        </p:spPr>
      </p:pic>
      <p:pic>
        <p:nvPicPr>
          <p:cNvPr id="25609" name="Picture 9"/>
          <p:cNvPicPr>
            <a:picLocks noChangeAspect="1" noChangeArrowheads="1"/>
          </p:cNvPicPr>
          <p:nvPr/>
        </p:nvPicPr>
        <p:blipFill>
          <a:blip r:embed="rId7" cstate="print"/>
          <a:srcRect/>
          <a:stretch>
            <a:fillRect/>
          </a:stretch>
        </p:blipFill>
        <p:spPr bwMode="auto">
          <a:xfrm>
            <a:off x="7768909" y="3667496"/>
            <a:ext cx="1059845" cy="1275458"/>
          </a:xfrm>
          <a:prstGeom prst="rect">
            <a:avLst/>
          </a:prstGeom>
          <a:noFill/>
          <a:ln w="9525">
            <a:noFill/>
            <a:miter lim="800000"/>
            <a:headEnd/>
            <a:tailEnd/>
          </a:ln>
        </p:spPr>
      </p:pic>
      <p:pic>
        <p:nvPicPr>
          <p:cNvPr id="29698" name="Picture 2" descr="C:\Users\sharon.beamer\AppData\Local\Microsoft\Windows\Temporary Internet Files\Content.Outlook\4WJLU56W\CAE regular.jpg"/>
          <p:cNvPicPr>
            <a:picLocks noChangeAspect="1" noChangeArrowheads="1"/>
          </p:cNvPicPr>
          <p:nvPr/>
        </p:nvPicPr>
        <p:blipFill>
          <a:blip r:embed="rId8" cstate="print"/>
          <a:srcRect/>
          <a:stretch>
            <a:fillRect/>
          </a:stretch>
        </p:blipFill>
        <p:spPr bwMode="auto">
          <a:xfrm>
            <a:off x="5783073" y="3120859"/>
            <a:ext cx="1571835" cy="16173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fade">
                                      <p:cBhvr>
                                        <p:cTn id="7" dur="1000"/>
                                        <p:tgtEl>
                                          <p:spTgt spid="583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2">
                                            <p:txEl>
                                              <p:pRg st="1" end="1"/>
                                            </p:txEl>
                                          </p:spTgt>
                                        </p:tgtEl>
                                        <p:attrNameLst>
                                          <p:attrName>style.visibility</p:attrName>
                                        </p:attrNameLst>
                                      </p:cBhvr>
                                      <p:to>
                                        <p:strVal val="visible"/>
                                      </p:to>
                                    </p:set>
                                    <p:animEffect transition="in" filter="fade">
                                      <p:cBhvr>
                                        <p:cTn id="10" dur="1000"/>
                                        <p:tgtEl>
                                          <p:spTgt spid="5837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2">
                                            <p:txEl>
                                              <p:pRg st="2" end="2"/>
                                            </p:txEl>
                                          </p:spTgt>
                                        </p:tgtEl>
                                        <p:attrNameLst>
                                          <p:attrName>style.visibility</p:attrName>
                                        </p:attrNameLst>
                                      </p:cBhvr>
                                      <p:to>
                                        <p:strVal val="visible"/>
                                      </p:to>
                                    </p:set>
                                    <p:animEffect transition="in" filter="fade">
                                      <p:cBhvr>
                                        <p:cTn id="13" dur="1000"/>
                                        <p:tgtEl>
                                          <p:spTgt spid="5837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72">
                                            <p:txEl>
                                              <p:pRg st="3" end="3"/>
                                            </p:txEl>
                                          </p:spTgt>
                                        </p:tgtEl>
                                        <p:attrNameLst>
                                          <p:attrName>style.visibility</p:attrName>
                                        </p:attrNameLst>
                                      </p:cBhvr>
                                      <p:to>
                                        <p:strVal val="visible"/>
                                      </p:to>
                                    </p:set>
                                    <p:animEffect transition="in" filter="fade">
                                      <p:cBhvr>
                                        <p:cTn id="16" dur="1000"/>
                                        <p:tgtEl>
                                          <p:spTgt spid="5837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372">
                                            <p:txEl>
                                              <p:pRg st="4" end="4"/>
                                            </p:txEl>
                                          </p:spTgt>
                                        </p:tgtEl>
                                        <p:attrNameLst>
                                          <p:attrName>style.visibility</p:attrName>
                                        </p:attrNameLst>
                                      </p:cBhvr>
                                      <p:to>
                                        <p:strVal val="visible"/>
                                      </p:to>
                                    </p:set>
                                    <p:animEffect transition="in" filter="fade">
                                      <p:cBhvr>
                                        <p:cTn id="19" dur="1000"/>
                                        <p:tgtEl>
                                          <p:spTgt spid="5837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8372">
                                            <p:txEl>
                                              <p:pRg st="5" end="5"/>
                                            </p:txEl>
                                          </p:spTgt>
                                        </p:tgtEl>
                                        <p:attrNameLst>
                                          <p:attrName>style.visibility</p:attrName>
                                        </p:attrNameLst>
                                      </p:cBhvr>
                                      <p:to>
                                        <p:strVal val="visible"/>
                                      </p:to>
                                    </p:set>
                                    <p:animEffect transition="in" filter="fade">
                                      <p:cBhvr>
                                        <p:cTn id="22" dur="1000"/>
                                        <p:tgtEl>
                                          <p:spTgt spid="5837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8372">
                                            <p:txEl>
                                              <p:pRg st="6" end="6"/>
                                            </p:txEl>
                                          </p:spTgt>
                                        </p:tgtEl>
                                        <p:attrNameLst>
                                          <p:attrName>style.visibility</p:attrName>
                                        </p:attrNameLst>
                                      </p:cBhvr>
                                      <p:to>
                                        <p:strVal val="visible"/>
                                      </p:to>
                                    </p:set>
                                    <p:animEffect transition="in" filter="fade">
                                      <p:cBhvr>
                                        <p:cTn id="25" dur="1000"/>
                                        <p:tgtEl>
                                          <p:spTgt spid="5837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8372">
                                            <p:txEl>
                                              <p:pRg st="7" end="7"/>
                                            </p:txEl>
                                          </p:spTgt>
                                        </p:tgtEl>
                                        <p:attrNameLst>
                                          <p:attrName>style.visibility</p:attrName>
                                        </p:attrNameLst>
                                      </p:cBhvr>
                                      <p:to>
                                        <p:strVal val="visible"/>
                                      </p:to>
                                    </p:set>
                                    <p:animEffect transition="in" filter="fade">
                                      <p:cBhvr>
                                        <p:cTn id="30" dur="1000"/>
                                        <p:tgtEl>
                                          <p:spTgt spid="5837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8372">
                                            <p:txEl>
                                              <p:pRg st="8" end="8"/>
                                            </p:txEl>
                                          </p:spTgt>
                                        </p:tgtEl>
                                        <p:attrNameLst>
                                          <p:attrName>style.visibility</p:attrName>
                                        </p:attrNameLst>
                                      </p:cBhvr>
                                      <p:to>
                                        <p:strVal val="visible"/>
                                      </p:to>
                                    </p:set>
                                    <p:animEffect transition="in" filter="fade">
                                      <p:cBhvr>
                                        <p:cTn id="33" dur="1000"/>
                                        <p:tgtEl>
                                          <p:spTgt spid="5837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8372">
                                            <p:txEl>
                                              <p:pRg st="9" end="9"/>
                                            </p:txEl>
                                          </p:spTgt>
                                        </p:tgtEl>
                                        <p:attrNameLst>
                                          <p:attrName>style.visibility</p:attrName>
                                        </p:attrNameLst>
                                      </p:cBhvr>
                                      <p:to>
                                        <p:strVal val="visible"/>
                                      </p:to>
                                    </p:set>
                                    <p:animEffect transition="in" filter="fade">
                                      <p:cBhvr>
                                        <p:cTn id="36" dur="1000"/>
                                        <p:tgtEl>
                                          <p:spTgt spid="5837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8372">
                                            <p:txEl>
                                              <p:pRg st="10" end="10"/>
                                            </p:txEl>
                                          </p:spTgt>
                                        </p:tgtEl>
                                        <p:attrNameLst>
                                          <p:attrName>style.visibility</p:attrName>
                                        </p:attrNameLst>
                                      </p:cBhvr>
                                      <p:to>
                                        <p:strVal val="visible"/>
                                      </p:to>
                                    </p:set>
                                    <p:animEffect transition="in" filter="fade">
                                      <p:cBhvr>
                                        <p:cTn id="41" dur="1000"/>
                                        <p:tgtEl>
                                          <p:spTgt spid="58372">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8372">
                                            <p:txEl>
                                              <p:pRg st="11" end="11"/>
                                            </p:txEl>
                                          </p:spTgt>
                                        </p:tgtEl>
                                        <p:attrNameLst>
                                          <p:attrName>style.visibility</p:attrName>
                                        </p:attrNameLst>
                                      </p:cBhvr>
                                      <p:to>
                                        <p:strVal val="visible"/>
                                      </p:to>
                                    </p:set>
                                    <p:animEffect transition="in" filter="fade">
                                      <p:cBhvr>
                                        <p:cTn id="44" dur="1000"/>
                                        <p:tgtEl>
                                          <p:spTgt spid="58372">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8372">
                                            <p:txEl>
                                              <p:pRg st="12" end="12"/>
                                            </p:txEl>
                                          </p:spTgt>
                                        </p:tgtEl>
                                        <p:attrNameLst>
                                          <p:attrName>style.visibility</p:attrName>
                                        </p:attrNameLst>
                                      </p:cBhvr>
                                      <p:to>
                                        <p:strVal val="visible"/>
                                      </p:to>
                                    </p:set>
                                    <p:animEffect transition="in" filter="fade">
                                      <p:cBhvr>
                                        <p:cTn id="47" dur="1000"/>
                                        <p:tgtEl>
                                          <p:spTgt spid="5837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8372">
                                            <p:txEl>
                                              <p:pRg st="13" end="13"/>
                                            </p:txEl>
                                          </p:spTgt>
                                        </p:tgtEl>
                                        <p:attrNameLst>
                                          <p:attrName>style.visibility</p:attrName>
                                        </p:attrNameLst>
                                      </p:cBhvr>
                                      <p:to>
                                        <p:strVal val="visible"/>
                                      </p:to>
                                    </p:set>
                                    <p:animEffect transition="in" filter="fade">
                                      <p:cBhvr>
                                        <p:cTn id="52" dur="1000"/>
                                        <p:tgtEl>
                                          <p:spTgt spid="5837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Grp="1" noChangeAspect="1" noChangeArrowheads="1"/>
          </p:cNvPicPr>
          <p:nvPr>
            <p:ph idx="1"/>
          </p:nvPr>
        </p:nvPicPr>
        <p:blipFill>
          <a:blip r:embed="rId3" cstate="print"/>
          <a:srcRect/>
          <a:stretch>
            <a:fillRect/>
          </a:stretch>
        </p:blipFill>
        <p:spPr bwMode="auto">
          <a:xfrm>
            <a:off x="2710216" y="1362535"/>
            <a:ext cx="1704762" cy="1974432"/>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How’s the fit?</a:t>
            </a:r>
            <a:endParaRPr lang="en-US" dirty="0"/>
          </a:p>
        </p:txBody>
      </p:sp>
      <p:pic>
        <p:nvPicPr>
          <p:cNvPr id="6" name="Picture 3"/>
          <p:cNvPicPr>
            <a:picLocks noChangeArrowheads="1"/>
          </p:cNvPicPr>
          <p:nvPr/>
        </p:nvPicPr>
        <p:blipFill>
          <a:blip r:embed="rId4" cstate="print">
            <a:lum bright="6000"/>
          </a:blip>
          <a:srcRect/>
          <a:stretch>
            <a:fillRect/>
          </a:stretch>
        </p:blipFill>
        <p:spPr bwMode="auto">
          <a:xfrm>
            <a:off x="5047013" y="1487013"/>
            <a:ext cx="3647594" cy="2491221"/>
          </a:xfrm>
          <a:prstGeom prst="rect">
            <a:avLst/>
          </a:prstGeom>
          <a:noFill/>
          <a:ln w="9525">
            <a:solidFill>
              <a:schemeClr val="tx1"/>
            </a:solidFill>
            <a:miter lim="800000"/>
            <a:headEnd/>
            <a:tailEnd/>
          </a:ln>
        </p:spPr>
      </p:pic>
      <p:pic>
        <p:nvPicPr>
          <p:cNvPr id="7" name="Picture 3"/>
          <p:cNvPicPr>
            <a:picLocks noChangeArrowheads="1"/>
          </p:cNvPicPr>
          <p:nvPr/>
        </p:nvPicPr>
        <p:blipFill>
          <a:blip r:embed="rId5" cstate="print">
            <a:lum contrast="6000"/>
          </a:blip>
          <a:srcRect/>
          <a:stretch>
            <a:fillRect/>
          </a:stretch>
        </p:blipFill>
        <p:spPr bwMode="auto">
          <a:xfrm>
            <a:off x="332508" y="3455718"/>
            <a:ext cx="4284931" cy="3016333"/>
          </a:xfrm>
          <a:prstGeom prst="rect">
            <a:avLst/>
          </a:prstGeom>
          <a:noFill/>
          <a:ln w="9525">
            <a:solidFill>
              <a:schemeClr val="tx1"/>
            </a:solidFill>
            <a:miter lim="800000"/>
            <a:headEnd/>
            <a:tailEnd/>
          </a:ln>
        </p:spPr>
      </p:pic>
      <p:pic>
        <p:nvPicPr>
          <p:cNvPr id="8" name="Picture 3"/>
          <p:cNvPicPr>
            <a:picLocks noChangeArrowheads="1"/>
          </p:cNvPicPr>
          <p:nvPr/>
        </p:nvPicPr>
        <p:blipFill>
          <a:blip r:embed="rId6" cstate="print">
            <a:lum bright="18000" contrast="24000"/>
          </a:blip>
          <a:srcRect/>
          <a:stretch>
            <a:fillRect/>
          </a:stretch>
        </p:blipFill>
        <p:spPr bwMode="auto">
          <a:xfrm>
            <a:off x="5058888" y="4150349"/>
            <a:ext cx="3633850" cy="2238576"/>
          </a:xfrm>
          <a:prstGeom prst="rect">
            <a:avLst/>
          </a:prstGeom>
          <a:noFill/>
          <a:ln w="9525">
            <a:solidFill>
              <a:schemeClr val="tx1"/>
            </a:solidFill>
            <a:miter lim="800000"/>
            <a:headEnd/>
            <a:tailEnd/>
          </a:ln>
        </p:spPr>
      </p:pic>
      <p:sp>
        <p:nvSpPr>
          <p:cNvPr id="9" name="TextBox 10"/>
          <p:cNvSpPr txBox="1">
            <a:spLocks noChangeArrowheads="1"/>
          </p:cNvSpPr>
          <p:nvPr/>
        </p:nvSpPr>
        <p:spPr bwMode="auto">
          <a:xfrm>
            <a:off x="639591" y="1424347"/>
            <a:ext cx="1752297" cy="1199555"/>
          </a:xfrm>
          <a:prstGeom prst="rect">
            <a:avLst/>
          </a:prstGeom>
          <a:noFill/>
          <a:ln w="9525">
            <a:noFill/>
            <a:miter lim="800000"/>
            <a:headEnd/>
            <a:tailEnd/>
          </a:ln>
        </p:spPr>
        <p:txBody>
          <a:bodyPr lIns="91432" tIns="45716" rIns="91432" bIns="45716">
            <a:spAutoFit/>
          </a:bodyPr>
          <a:lstStyle/>
          <a:p>
            <a:pPr algn="ctr"/>
            <a:r>
              <a:rPr lang="en-US" b="1" dirty="0"/>
              <a:t>Triple Flange Earplugs </a:t>
            </a:r>
          </a:p>
          <a:p>
            <a:pPr algn="ctr"/>
            <a:r>
              <a:rPr lang="en-US" b="1" dirty="0"/>
              <a:t>with </a:t>
            </a:r>
          </a:p>
          <a:p>
            <a:pPr algn="ctr"/>
            <a:r>
              <a:rPr lang="en-US" b="1" dirty="0"/>
              <a:t>Insertion Tool</a:t>
            </a:r>
          </a:p>
        </p:txBody>
      </p:sp>
      <p:sp>
        <p:nvSpPr>
          <p:cNvPr id="10" name="Heptagon 9"/>
          <p:cNvSpPr/>
          <p:nvPr/>
        </p:nvSpPr>
        <p:spPr>
          <a:xfrm>
            <a:off x="568340" y="3576155"/>
            <a:ext cx="533702" cy="456902"/>
          </a:xfrm>
          <a:prstGeom prst="heptagon">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1</a:t>
            </a:r>
          </a:p>
        </p:txBody>
      </p:sp>
      <p:sp>
        <p:nvSpPr>
          <p:cNvPr id="11" name="Heptagon 10"/>
          <p:cNvSpPr/>
          <p:nvPr/>
        </p:nvSpPr>
        <p:spPr>
          <a:xfrm>
            <a:off x="5153590" y="1565862"/>
            <a:ext cx="533702"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2</a:t>
            </a:r>
          </a:p>
        </p:txBody>
      </p:sp>
      <p:sp>
        <p:nvSpPr>
          <p:cNvPr id="12" name="Heptagon 11"/>
          <p:cNvSpPr/>
          <p:nvPr/>
        </p:nvSpPr>
        <p:spPr>
          <a:xfrm>
            <a:off x="5211893" y="4236226"/>
            <a:ext cx="532190"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am Bad Fit.JPG"/>
          <p:cNvPicPr>
            <a:picLocks noGrp="1" noChangeAspect="1"/>
          </p:cNvPicPr>
          <p:nvPr>
            <p:ph idx="1"/>
          </p:nvPr>
        </p:nvPicPr>
        <p:blipFill>
          <a:blip r:embed="rId3" cstate="print"/>
          <a:srcRect/>
          <a:stretch>
            <a:fillRect/>
          </a:stretch>
        </p:blipFill>
        <p:spPr bwMode="auto">
          <a:xfrm>
            <a:off x="233548" y="3654890"/>
            <a:ext cx="3566555" cy="2674916"/>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How’s the fit?</a:t>
            </a:r>
            <a:endParaRPr lang="en-US" dirty="0"/>
          </a:p>
        </p:txBody>
      </p:sp>
      <p:sp>
        <p:nvSpPr>
          <p:cNvPr id="5" name="Heptagon 4"/>
          <p:cNvSpPr/>
          <p:nvPr/>
        </p:nvSpPr>
        <p:spPr>
          <a:xfrm>
            <a:off x="402085" y="3717670"/>
            <a:ext cx="533702"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1</a:t>
            </a:r>
          </a:p>
        </p:txBody>
      </p:sp>
      <p:pic>
        <p:nvPicPr>
          <p:cNvPr id="6" name="Picture 4" descr="Foam Good Fit.JPG"/>
          <p:cNvPicPr>
            <a:picLocks noChangeAspect="1"/>
          </p:cNvPicPr>
          <p:nvPr/>
        </p:nvPicPr>
        <p:blipFill>
          <a:blip r:embed="rId4" cstate="print"/>
          <a:srcRect/>
          <a:stretch>
            <a:fillRect/>
          </a:stretch>
        </p:blipFill>
        <p:spPr bwMode="auto">
          <a:xfrm>
            <a:off x="4619501" y="1421207"/>
            <a:ext cx="3621974" cy="2717560"/>
          </a:xfrm>
          <a:prstGeom prst="rect">
            <a:avLst/>
          </a:prstGeom>
          <a:noFill/>
          <a:ln w="9525">
            <a:noFill/>
            <a:miter lim="800000"/>
            <a:headEnd/>
            <a:tailEnd/>
          </a:ln>
        </p:spPr>
      </p:pic>
      <p:sp>
        <p:nvSpPr>
          <p:cNvPr id="7" name="Heptagon 6"/>
          <p:cNvSpPr/>
          <p:nvPr/>
        </p:nvSpPr>
        <p:spPr>
          <a:xfrm>
            <a:off x="4849476" y="1703417"/>
            <a:ext cx="533703" cy="456902"/>
          </a:xfrm>
          <a:prstGeom prst="heptagon">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2</a:t>
            </a:r>
          </a:p>
        </p:txBody>
      </p:sp>
      <p:pic>
        <p:nvPicPr>
          <p:cNvPr id="8" name="Picture 3" descr="Foam Backward Fit.JPG"/>
          <p:cNvPicPr>
            <a:picLocks noChangeAspect="1"/>
          </p:cNvPicPr>
          <p:nvPr/>
        </p:nvPicPr>
        <p:blipFill>
          <a:blip r:embed="rId5" cstate="print"/>
          <a:srcRect/>
          <a:stretch>
            <a:fillRect/>
          </a:stretch>
        </p:blipFill>
        <p:spPr bwMode="auto">
          <a:xfrm>
            <a:off x="4891259" y="4164131"/>
            <a:ext cx="3088959" cy="2318045"/>
          </a:xfrm>
          <a:prstGeom prst="rect">
            <a:avLst/>
          </a:prstGeom>
          <a:noFill/>
          <a:ln w="9525">
            <a:noFill/>
            <a:miter lim="800000"/>
            <a:headEnd/>
            <a:tailEnd/>
          </a:ln>
        </p:spPr>
      </p:pic>
      <p:sp>
        <p:nvSpPr>
          <p:cNvPr id="9" name="Heptagon 8"/>
          <p:cNvSpPr/>
          <p:nvPr/>
        </p:nvSpPr>
        <p:spPr>
          <a:xfrm>
            <a:off x="7328450" y="4252750"/>
            <a:ext cx="533703" cy="458391"/>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3</a:t>
            </a:r>
          </a:p>
        </p:txBody>
      </p:sp>
      <p:pic>
        <p:nvPicPr>
          <p:cNvPr id="10" name="Picture 9" descr="Hearing Protection 0097"/>
          <p:cNvPicPr>
            <a:picLocks noChangeAspect="1" noChangeArrowheads="1"/>
          </p:cNvPicPr>
          <p:nvPr/>
        </p:nvPicPr>
        <p:blipFill>
          <a:blip r:embed="rId6" cstate="print"/>
          <a:srcRect/>
          <a:stretch>
            <a:fillRect/>
          </a:stretch>
        </p:blipFill>
        <p:spPr bwMode="auto">
          <a:xfrm>
            <a:off x="2146850" y="1601488"/>
            <a:ext cx="2251227" cy="1769566"/>
          </a:xfrm>
          <a:prstGeom prst="rect">
            <a:avLst/>
          </a:prstGeom>
          <a:noFill/>
          <a:ln w="9525">
            <a:noFill/>
            <a:miter lim="800000"/>
            <a:headEnd/>
            <a:tailEnd/>
          </a:ln>
        </p:spPr>
      </p:pic>
      <p:sp>
        <p:nvSpPr>
          <p:cNvPr id="11" name="TextBox 7"/>
          <p:cNvSpPr txBox="1">
            <a:spLocks noChangeArrowheads="1"/>
          </p:cNvSpPr>
          <p:nvPr/>
        </p:nvSpPr>
        <p:spPr bwMode="auto">
          <a:xfrm>
            <a:off x="223955" y="1899362"/>
            <a:ext cx="1752297" cy="645914"/>
          </a:xfrm>
          <a:prstGeom prst="rect">
            <a:avLst/>
          </a:prstGeom>
          <a:noFill/>
          <a:ln w="9525">
            <a:noFill/>
            <a:miter lim="800000"/>
            <a:headEnd/>
            <a:tailEnd/>
          </a:ln>
        </p:spPr>
        <p:txBody>
          <a:bodyPr lIns="91432" tIns="45716" rIns="91432" bIns="45716">
            <a:spAutoFit/>
          </a:bodyPr>
          <a:lstStyle/>
          <a:p>
            <a:pPr algn="ctr"/>
            <a:r>
              <a:rPr lang="en-US" b="1" dirty="0"/>
              <a:t>Bi-Colored</a:t>
            </a:r>
          </a:p>
          <a:p>
            <a:pPr algn="ctr"/>
            <a:r>
              <a:rPr lang="en-US" b="1" dirty="0"/>
              <a:t>Foam Earplug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Clr>
                <a:srgbClr val="660033"/>
              </a:buClr>
              <a:defRPr/>
            </a:pPr>
            <a:r>
              <a:rPr lang="en-US" sz="2100" b="1" dirty="0" smtClean="0"/>
              <a:t>Proper Fit:</a:t>
            </a:r>
          </a:p>
          <a:p>
            <a:pPr lvl="1">
              <a:lnSpc>
                <a:spcPct val="90000"/>
              </a:lnSpc>
              <a:buClr>
                <a:srgbClr val="660033"/>
              </a:buClr>
              <a:defRPr/>
            </a:pPr>
            <a:r>
              <a:rPr lang="en-US" sz="1900" b="1" dirty="0" smtClean="0"/>
              <a:t>Pull back on ear to straighten ear canal</a:t>
            </a:r>
          </a:p>
          <a:p>
            <a:pPr lvl="1">
              <a:lnSpc>
                <a:spcPct val="90000"/>
              </a:lnSpc>
              <a:buClr>
                <a:srgbClr val="660033"/>
              </a:buClr>
              <a:defRPr/>
            </a:pPr>
            <a:r>
              <a:rPr lang="en-US" sz="1900" b="1" dirty="0" smtClean="0"/>
              <a:t>Vacuum seal – hollow sounding voice</a:t>
            </a:r>
          </a:p>
          <a:p>
            <a:pPr>
              <a:buNone/>
            </a:pPr>
            <a:r>
              <a:rPr lang="en-US" dirty="0" smtClean="0"/>
              <a:t>                          Good fit or Bad fit?</a:t>
            </a:r>
          </a:p>
        </p:txBody>
      </p:sp>
      <p:sp>
        <p:nvSpPr>
          <p:cNvPr id="3" name="Title 2"/>
          <p:cNvSpPr>
            <a:spLocks noGrp="1"/>
          </p:cNvSpPr>
          <p:nvPr>
            <p:ph type="title"/>
          </p:nvPr>
        </p:nvSpPr>
        <p:spPr/>
        <p:txBody>
          <a:bodyPr/>
          <a:lstStyle/>
          <a:p>
            <a:r>
              <a:rPr lang="en-US" dirty="0" smtClean="0"/>
              <a:t>Combat Arms Earplug</a:t>
            </a:r>
            <a:endParaRPr lang="en-US" dirty="0"/>
          </a:p>
        </p:txBody>
      </p:sp>
      <p:pic>
        <p:nvPicPr>
          <p:cNvPr id="4" name="Picture 5" descr="P:\DOEM\PROG51\Photos\HP Photos\Hearing Prevention\110525-A-BE502-0015_channel_resized_no name.jpg"/>
          <p:cNvPicPr>
            <a:picLocks noChangeAspect="1" noChangeArrowheads="1"/>
          </p:cNvPicPr>
          <p:nvPr/>
        </p:nvPicPr>
        <p:blipFill>
          <a:blip r:embed="rId3" cstate="print"/>
          <a:srcRect b="15659"/>
          <a:stretch>
            <a:fillRect/>
          </a:stretch>
        </p:blipFill>
        <p:spPr bwMode="auto">
          <a:xfrm>
            <a:off x="6814190" y="894608"/>
            <a:ext cx="1894331" cy="2406733"/>
          </a:xfrm>
          <a:prstGeom prst="rect">
            <a:avLst/>
          </a:prstGeom>
          <a:noFill/>
        </p:spPr>
      </p:pic>
      <p:pic>
        <p:nvPicPr>
          <p:cNvPr id="6" name="Picture 4" descr="P:\DOEM\PROG51\Photos\HP Photos\Hearing Prevention\110525-A-BE502-0004.jpg"/>
          <p:cNvPicPr>
            <a:picLocks noChangeAspect="1" noChangeArrowheads="1"/>
          </p:cNvPicPr>
          <p:nvPr/>
        </p:nvPicPr>
        <p:blipFill>
          <a:blip r:embed="rId4" cstate="print"/>
          <a:srcRect l="19659" r="6552"/>
          <a:stretch>
            <a:fillRect/>
          </a:stretch>
        </p:blipFill>
        <p:spPr bwMode="auto">
          <a:xfrm>
            <a:off x="3574473" y="3016332"/>
            <a:ext cx="3179561" cy="3063834"/>
          </a:xfrm>
          <a:prstGeom prst="rect">
            <a:avLst/>
          </a:prstGeom>
          <a:noFill/>
        </p:spPr>
      </p:pic>
      <p:pic>
        <p:nvPicPr>
          <p:cNvPr id="7" name="Picture 2" descr="P:\DOEM\PROG51\Photos\HP Photos\Hearing Prevention\110525-A-BE502-0002.jpg"/>
          <p:cNvPicPr>
            <a:picLocks noChangeAspect="1" noChangeArrowheads="1"/>
          </p:cNvPicPr>
          <p:nvPr/>
        </p:nvPicPr>
        <p:blipFill>
          <a:blip r:embed="rId5" cstate="print"/>
          <a:srcRect l="21301" r="10556"/>
          <a:stretch>
            <a:fillRect/>
          </a:stretch>
        </p:blipFill>
        <p:spPr bwMode="auto">
          <a:xfrm>
            <a:off x="403762" y="3028209"/>
            <a:ext cx="2980706" cy="3064998"/>
          </a:xfrm>
          <a:prstGeom prst="rect">
            <a:avLst/>
          </a:prstGeom>
          <a:noFill/>
        </p:spPr>
      </p:pic>
      <p:sp>
        <p:nvSpPr>
          <p:cNvPr id="8" name="Heptagon 7"/>
          <p:cNvSpPr/>
          <p:nvPr/>
        </p:nvSpPr>
        <p:spPr>
          <a:xfrm>
            <a:off x="508964" y="3219895"/>
            <a:ext cx="533702" cy="456902"/>
          </a:xfrm>
          <a:prstGeom prst="heptagon">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1</a:t>
            </a:r>
          </a:p>
        </p:txBody>
      </p:sp>
      <p:sp>
        <p:nvSpPr>
          <p:cNvPr id="9" name="Heptagon 8"/>
          <p:cNvSpPr/>
          <p:nvPr/>
        </p:nvSpPr>
        <p:spPr>
          <a:xfrm>
            <a:off x="6056115" y="3252158"/>
            <a:ext cx="533702" cy="456902"/>
          </a:xfrm>
          <a:prstGeom prst="heptagon">
            <a:avLst/>
          </a:prstGeom>
          <a:solidFill>
            <a:srgbClr val="8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000" b="1" dirty="0">
                <a:solidFill>
                  <a:schemeClr val="bg1"/>
                </a:solidFill>
              </a:rPr>
              <a:t>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solidFill>
                  <a:srgbClr val="990033"/>
                </a:solidFill>
              </a:rPr>
              <a:t>Definition:</a:t>
            </a:r>
          </a:p>
          <a:p>
            <a:pPr>
              <a:buNone/>
            </a:pPr>
            <a:r>
              <a:rPr lang="en-US" dirty="0" smtClean="0"/>
              <a:t>	Hearing injury prevention and communication support services delivered to the Soldier in every environment with the primary objective of enhancing </a:t>
            </a:r>
            <a:r>
              <a:rPr lang="en-US" b="1" i="1" dirty="0" smtClean="0"/>
              <a:t>survivability</a:t>
            </a:r>
            <a:r>
              <a:rPr lang="en-US" dirty="0" smtClean="0"/>
              <a:t> and </a:t>
            </a:r>
            <a:r>
              <a:rPr lang="en-US" b="1" i="1" dirty="0" smtClean="0"/>
              <a:t>lethality</a:t>
            </a:r>
            <a:r>
              <a:rPr lang="en-US" dirty="0" smtClean="0"/>
              <a:t>.</a:t>
            </a:r>
          </a:p>
          <a:p>
            <a:pPr>
              <a:buNone/>
            </a:pPr>
            <a:endParaRPr lang="en-US" dirty="0" smtClean="0"/>
          </a:p>
          <a:p>
            <a:pPr>
              <a:buNone/>
            </a:pPr>
            <a:r>
              <a:rPr lang="en-US" dirty="0" smtClean="0">
                <a:solidFill>
                  <a:srgbClr val="990033"/>
                </a:solidFill>
              </a:rPr>
              <a:t>Services:</a:t>
            </a:r>
          </a:p>
          <a:p>
            <a:r>
              <a:rPr lang="en-US" dirty="0" smtClean="0"/>
              <a:t>Tactical Communications and Protective Systems (TCAPS)</a:t>
            </a:r>
          </a:p>
          <a:p>
            <a:r>
              <a:rPr lang="en-US" dirty="0" smtClean="0"/>
              <a:t>Noise surveillance</a:t>
            </a:r>
          </a:p>
          <a:p>
            <a:r>
              <a:rPr lang="en-US" dirty="0" smtClean="0"/>
              <a:t>Injury prevention</a:t>
            </a:r>
          </a:p>
          <a:p>
            <a:r>
              <a:rPr lang="en-US" dirty="0" smtClean="0"/>
              <a:t>Injury treatment</a:t>
            </a:r>
            <a:endParaRPr lang="en-US" dirty="0"/>
          </a:p>
        </p:txBody>
      </p:sp>
      <p:sp>
        <p:nvSpPr>
          <p:cNvPr id="3" name="Title 2"/>
          <p:cNvSpPr>
            <a:spLocks noGrp="1"/>
          </p:cNvSpPr>
          <p:nvPr>
            <p:ph type="title"/>
          </p:nvPr>
        </p:nvSpPr>
        <p:spPr>
          <a:xfrm>
            <a:off x="480346" y="771896"/>
            <a:ext cx="8230810" cy="665019"/>
          </a:xfrm>
        </p:spPr>
        <p:txBody>
          <a:bodyPr/>
          <a:lstStyle/>
          <a:p>
            <a:r>
              <a:rPr lang="en-US" dirty="0" smtClean="0">
                <a:solidFill>
                  <a:srgbClr val="800000"/>
                </a:solidFill>
              </a:rPr>
              <a:t>OPERATIONAL HEARING SERVICES</a:t>
            </a:r>
            <a:br>
              <a:rPr lang="en-US" dirty="0" smtClean="0">
                <a:solidFill>
                  <a:srgbClr val="800000"/>
                </a:solidFill>
              </a:rPr>
            </a:br>
            <a:endParaRPr lang="en-US" dirty="0"/>
          </a:p>
        </p:txBody>
      </p:sp>
      <p:pic>
        <p:nvPicPr>
          <p:cNvPr id="4" name="Picture 13"/>
          <p:cNvPicPr>
            <a:picLocks noChangeAspect="1" noChangeArrowheads="1"/>
          </p:cNvPicPr>
          <p:nvPr/>
        </p:nvPicPr>
        <p:blipFill>
          <a:blip r:embed="rId3" cstate="print"/>
          <a:srcRect/>
          <a:stretch>
            <a:fillRect/>
          </a:stretch>
        </p:blipFill>
        <p:spPr bwMode="auto">
          <a:xfrm>
            <a:off x="3873334" y="4234262"/>
            <a:ext cx="2184703" cy="1628180"/>
          </a:xfrm>
          <a:prstGeom prst="rect">
            <a:avLst/>
          </a:prstGeom>
          <a:noFill/>
          <a:ln w="9525">
            <a:noFill/>
            <a:miter lim="800000"/>
            <a:headEnd/>
            <a:tailEnd/>
          </a:ln>
        </p:spPr>
      </p:pic>
      <p:pic>
        <p:nvPicPr>
          <p:cNvPr id="5" name="Picture 14"/>
          <p:cNvPicPr>
            <a:picLocks noChangeAspect="1" noChangeArrowheads="1"/>
          </p:cNvPicPr>
          <p:nvPr/>
        </p:nvPicPr>
        <p:blipFill>
          <a:blip r:embed="rId4" cstate="print"/>
          <a:srcRect/>
          <a:stretch>
            <a:fillRect/>
          </a:stretch>
        </p:blipFill>
        <p:spPr bwMode="auto">
          <a:xfrm>
            <a:off x="6349340" y="4248711"/>
            <a:ext cx="1306286" cy="1593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Listening posts</a:t>
            </a:r>
          </a:p>
          <a:p>
            <a:r>
              <a:rPr lang="en-US" dirty="0" smtClean="0"/>
              <a:t>On point and on patrol</a:t>
            </a:r>
          </a:p>
          <a:p>
            <a:r>
              <a:rPr lang="en-US" dirty="0" smtClean="0"/>
              <a:t>Call for fire</a:t>
            </a:r>
          </a:p>
          <a:p>
            <a:pPr lvl="1"/>
            <a:r>
              <a:rPr lang="en-US" dirty="0" smtClean="0"/>
              <a:t>NOTE: Most fratricide occurs as a result of poor communication,</a:t>
            </a:r>
          </a:p>
          <a:p>
            <a:pPr lvl="1">
              <a:buNone/>
            </a:pPr>
            <a:r>
              <a:rPr lang="en-US" dirty="0" smtClean="0"/>
              <a:t>     not poor plotting or poor calculations</a:t>
            </a:r>
          </a:p>
          <a:p>
            <a:r>
              <a:rPr lang="en-US" dirty="0" smtClean="0"/>
              <a:t>Urban warfare</a:t>
            </a:r>
          </a:p>
          <a:p>
            <a:endParaRPr lang="en-US" dirty="0" smtClean="0"/>
          </a:p>
          <a:p>
            <a:pPr>
              <a:buNone/>
            </a:pPr>
            <a:r>
              <a:rPr lang="en-US" b="1" dirty="0" smtClean="0">
                <a:solidFill>
                  <a:srgbClr val="990033"/>
                </a:solidFill>
              </a:rPr>
              <a:t>Solutions:</a:t>
            </a:r>
          </a:p>
          <a:p>
            <a:r>
              <a:rPr lang="en-US" dirty="0" smtClean="0"/>
              <a:t>Prevent hearing loss without compromising the mission</a:t>
            </a:r>
          </a:p>
          <a:p>
            <a:r>
              <a:rPr lang="en-US" dirty="0" smtClean="0"/>
              <a:t>Use Tactical Communications and Protective Systems (TCAPS)</a:t>
            </a:r>
          </a:p>
          <a:p>
            <a:r>
              <a:rPr lang="en-US" dirty="0" smtClean="0"/>
              <a:t>Use hearing protection specific to your mission needs</a:t>
            </a:r>
          </a:p>
          <a:p>
            <a:r>
              <a:rPr lang="en-US" dirty="0" smtClean="0"/>
              <a:t>Ensure noise controls are used whenever possible</a:t>
            </a:r>
          </a:p>
        </p:txBody>
      </p:sp>
      <p:sp>
        <p:nvSpPr>
          <p:cNvPr id="3" name="Title 2"/>
          <p:cNvSpPr>
            <a:spLocks noGrp="1"/>
          </p:cNvSpPr>
          <p:nvPr>
            <p:ph type="title"/>
          </p:nvPr>
        </p:nvSpPr>
        <p:spPr/>
        <p:txBody>
          <a:bodyPr/>
          <a:lstStyle/>
          <a:p>
            <a:r>
              <a:rPr lang="en-US" dirty="0" smtClean="0"/>
              <a:t>Consequences of Hearing Loss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ummwv from usarmy.jpg"/>
          <p:cNvPicPr>
            <a:picLocks noGrp="1" noChangeAspect="1"/>
          </p:cNvPicPr>
          <p:nvPr>
            <p:ph idx="1"/>
          </p:nvPr>
        </p:nvPicPr>
        <p:blipFill>
          <a:blip r:embed="rId3" cstate="print"/>
          <a:stretch>
            <a:fillRect/>
          </a:stretch>
        </p:blipFill>
        <p:spPr>
          <a:xfrm>
            <a:off x="439387" y="1554812"/>
            <a:ext cx="4625974" cy="3186963"/>
          </a:xfrm>
        </p:spPr>
      </p:pic>
      <p:sp>
        <p:nvSpPr>
          <p:cNvPr id="3" name="Title 2"/>
          <p:cNvSpPr>
            <a:spLocks noGrp="1"/>
          </p:cNvSpPr>
          <p:nvPr>
            <p:ph type="title"/>
          </p:nvPr>
        </p:nvSpPr>
        <p:spPr/>
        <p:txBody>
          <a:bodyPr/>
          <a:lstStyle/>
          <a:p>
            <a:r>
              <a:rPr lang="en-US" dirty="0" smtClean="0"/>
              <a:t>Combat Experience</a:t>
            </a:r>
            <a:endParaRPr lang="en-US" dirty="0"/>
          </a:p>
        </p:txBody>
      </p:sp>
      <p:sp>
        <p:nvSpPr>
          <p:cNvPr id="5" name="TextBox 4"/>
          <p:cNvSpPr txBox="1"/>
          <p:nvPr/>
        </p:nvSpPr>
        <p:spPr>
          <a:xfrm>
            <a:off x="5177641" y="1282536"/>
            <a:ext cx="3491346" cy="3693319"/>
          </a:xfrm>
          <a:prstGeom prst="rect">
            <a:avLst/>
          </a:prstGeom>
          <a:noFill/>
        </p:spPr>
        <p:txBody>
          <a:bodyPr wrap="square" rtlCol="0">
            <a:spAutoFit/>
          </a:bodyPr>
          <a:lstStyle/>
          <a:p>
            <a:r>
              <a:rPr lang="en-US" dirty="0" smtClean="0"/>
              <a:t>Actual Event:</a:t>
            </a:r>
          </a:p>
          <a:p>
            <a:endParaRPr lang="en-US" dirty="0" smtClean="0"/>
          </a:p>
          <a:p>
            <a:r>
              <a:rPr lang="en-US" dirty="0" smtClean="0"/>
              <a:t>Vehicle contained four occupants: driver, TC, gunner, and passenger.</a:t>
            </a:r>
          </a:p>
          <a:p>
            <a:endParaRPr lang="en-US" dirty="0" smtClean="0"/>
          </a:p>
          <a:p>
            <a:r>
              <a:rPr lang="en-US" dirty="0" smtClean="0"/>
              <a:t>All occupants were wearing earplugs: two had Combat Arms Earplugs, one had triple flange, and one had foam earplugs.</a:t>
            </a:r>
          </a:p>
          <a:p>
            <a:endParaRPr lang="en-US" dirty="0" smtClean="0"/>
          </a:p>
          <a:p>
            <a:r>
              <a:rPr lang="en-US" dirty="0" smtClean="0"/>
              <a:t>An IED exploded under the driver.</a:t>
            </a:r>
            <a:endParaRPr lang="en-US" dirty="0"/>
          </a:p>
        </p:txBody>
      </p:sp>
      <p:sp>
        <p:nvSpPr>
          <p:cNvPr id="6" name="TextBox 5"/>
          <p:cNvSpPr txBox="1"/>
          <p:nvPr/>
        </p:nvSpPr>
        <p:spPr>
          <a:xfrm>
            <a:off x="285007" y="4826675"/>
            <a:ext cx="8562110" cy="1754326"/>
          </a:xfrm>
          <a:prstGeom prst="rect">
            <a:avLst/>
          </a:prstGeom>
          <a:noFill/>
        </p:spPr>
        <p:txBody>
          <a:bodyPr wrap="square" rtlCol="0">
            <a:spAutoFit/>
          </a:bodyPr>
          <a:lstStyle/>
          <a:p>
            <a:r>
              <a:rPr lang="en-US" dirty="0" smtClean="0"/>
              <a:t>Because of their hearing protection, all of the Soldiers recovered their hearing fast enough to continue evasive maneuvers while communicating with leaders.</a:t>
            </a:r>
          </a:p>
          <a:p>
            <a:endParaRPr lang="en-US" dirty="0" smtClean="0"/>
          </a:p>
          <a:p>
            <a:r>
              <a:rPr lang="en-US" i="1" dirty="0" smtClean="0">
                <a:solidFill>
                  <a:srgbClr val="C00000"/>
                </a:solidFill>
              </a:rPr>
              <a:t>Bottom Line: The best EARPRO is the EARPRO worn properly when needed.</a:t>
            </a:r>
          </a:p>
          <a:p>
            <a:endParaRPr lang="en-US" dirty="0" smtClean="0"/>
          </a:p>
          <a:p>
            <a:endParaRPr lang="en-US" dirty="0"/>
          </a:p>
        </p:txBody>
      </p:sp>
      <p:sp>
        <p:nvSpPr>
          <p:cNvPr id="7" name="TextBox 6"/>
          <p:cNvSpPr txBox="1"/>
          <p:nvPr/>
        </p:nvSpPr>
        <p:spPr>
          <a:xfrm rot="16200000">
            <a:off x="-542300" y="3790160"/>
            <a:ext cx="1779824" cy="184666"/>
          </a:xfrm>
          <a:prstGeom prst="rect">
            <a:avLst/>
          </a:prstGeom>
          <a:noFill/>
        </p:spPr>
        <p:txBody>
          <a:bodyPr wrap="square" rtlCol="0">
            <a:spAutoFit/>
          </a:bodyPr>
          <a:lstStyle/>
          <a:p>
            <a:r>
              <a:rPr lang="en-US" sz="600" dirty="0" smtClean="0"/>
              <a:t>Photo courtesy of US Army</a:t>
            </a:r>
            <a:endParaRPr lang="en-US" sz="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Soldiers must consider </a:t>
            </a:r>
            <a:br>
              <a:rPr lang="en-US" dirty="0" smtClean="0"/>
            </a:br>
            <a:r>
              <a:rPr lang="en-US" dirty="0" smtClean="0"/>
              <a:t>EARPRO a standard part of their kit.</a:t>
            </a:r>
          </a:p>
          <a:p>
            <a:pPr algn="ctr">
              <a:buNone/>
            </a:pPr>
            <a:r>
              <a:rPr lang="en-US" dirty="0" smtClean="0"/>
              <a:t>Track your helmet, eye protection, armor, and </a:t>
            </a:r>
            <a:r>
              <a:rPr lang="en-US" b="1" i="1" dirty="0" smtClean="0"/>
              <a:t>EARPRO.</a:t>
            </a:r>
          </a:p>
          <a:p>
            <a:pPr algn="ctr">
              <a:buNone/>
            </a:pPr>
            <a:endParaRPr lang="en-US" b="1" i="1" dirty="0" smtClean="0"/>
          </a:p>
          <a:p>
            <a:pPr algn="ctr">
              <a:buNone/>
            </a:pPr>
            <a:r>
              <a:rPr lang="en-US" b="1" i="1" dirty="0" smtClean="0"/>
              <a:t>A Soldier’s hearing is critical to survival and mission success. </a:t>
            </a:r>
            <a:endParaRPr lang="en-US" b="1" i="1" dirty="0"/>
          </a:p>
        </p:txBody>
      </p:sp>
      <p:sp>
        <p:nvSpPr>
          <p:cNvPr id="3" name="Title 2"/>
          <p:cNvSpPr>
            <a:spLocks noGrp="1"/>
          </p:cNvSpPr>
          <p:nvPr>
            <p:ph type="title"/>
          </p:nvPr>
        </p:nvSpPr>
        <p:spPr/>
        <p:txBody>
          <a:bodyPr/>
          <a:lstStyle/>
          <a:p>
            <a:r>
              <a:rPr lang="en-US" dirty="0" smtClean="0"/>
              <a:t>Hearing is Critical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448405" y="2210098"/>
            <a:ext cx="6230560" cy="3786188"/>
          </a:xfrm>
          <a:prstGeom prst="roundRect">
            <a:avLst>
              <a:gd name="adj" fmla="val 16667"/>
            </a:avLst>
          </a:prstGeom>
          <a:solidFill>
            <a:srgbClr val="EAEAEA"/>
          </a:solidFill>
          <a:ln w="9525">
            <a:solidFill>
              <a:schemeClr val="tx1"/>
            </a:solidFill>
            <a:round/>
            <a:headEnd/>
            <a:tailEnd/>
          </a:ln>
        </p:spPr>
        <p:txBody>
          <a:bodyPr wrap="none" lIns="91432" tIns="45716" rIns="91432" bIns="45716" anchor="ctr"/>
          <a:lstStyle/>
          <a:p>
            <a:endParaRPr lang="en-US" dirty="0"/>
          </a:p>
        </p:txBody>
      </p:sp>
      <p:sp>
        <p:nvSpPr>
          <p:cNvPr id="5" name="Rectangle 3"/>
          <p:cNvSpPr txBox="1">
            <a:spLocks noChangeArrowheads="1"/>
          </p:cNvSpPr>
          <p:nvPr/>
        </p:nvSpPr>
        <p:spPr bwMode="auto">
          <a:xfrm>
            <a:off x="989226" y="960503"/>
            <a:ext cx="7119560" cy="247055"/>
          </a:xfrm>
          <a:prstGeom prst="rect">
            <a:avLst/>
          </a:prstGeom>
          <a:noFill/>
          <a:ln w="9525">
            <a:noFill/>
            <a:miter lim="800000"/>
            <a:headEnd/>
            <a:tailEnd/>
          </a:ln>
        </p:spPr>
        <p:txBody>
          <a:bodyPr lIns="96635" tIns="48318" rIns="96635" bIns="48318" anchor="ctr"/>
          <a:lstStyle/>
          <a:p>
            <a:pPr algn="ctr">
              <a:defRPr/>
            </a:pPr>
            <a:r>
              <a:rPr lang="en-US" sz="3000" b="1" kern="0" dirty="0">
                <a:solidFill>
                  <a:srgbClr val="800000"/>
                </a:solidFill>
                <a:latin typeface="+mj-lt"/>
                <a:ea typeface="+mj-ea"/>
                <a:cs typeface="+mj-cs"/>
              </a:rPr>
              <a:t>BRIEFING OUTLINE</a:t>
            </a:r>
          </a:p>
        </p:txBody>
      </p:sp>
      <p:sp>
        <p:nvSpPr>
          <p:cNvPr id="18436" name="Text Box 5"/>
          <p:cNvSpPr txBox="1">
            <a:spLocks noChangeArrowheads="1"/>
          </p:cNvSpPr>
          <p:nvPr/>
        </p:nvSpPr>
        <p:spPr bwMode="auto">
          <a:xfrm>
            <a:off x="381001" y="1375172"/>
            <a:ext cx="8356298" cy="1019473"/>
          </a:xfrm>
          <a:prstGeom prst="rect">
            <a:avLst/>
          </a:prstGeom>
          <a:noFill/>
          <a:ln w="9525">
            <a:noFill/>
            <a:miter lim="800000"/>
            <a:headEnd/>
            <a:tailEnd/>
          </a:ln>
        </p:spPr>
        <p:txBody>
          <a:bodyPr lIns="96652" tIns="48327" rIns="96652" bIns="48327"/>
          <a:lstStyle/>
          <a:p>
            <a:pPr marL="1606729" indent="-1606729">
              <a:buClr>
                <a:schemeClr val="tx1"/>
              </a:buClr>
              <a:buSzPct val="125000"/>
              <a:tabLst>
                <a:tab pos="1606729" algn="l"/>
              </a:tabLst>
            </a:pPr>
            <a:r>
              <a:rPr lang="en-US" sz="2200" b="1" dirty="0"/>
              <a:t>PURPOSE</a:t>
            </a:r>
            <a:r>
              <a:rPr lang="en-US" sz="2200" dirty="0"/>
              <a:t>:	To provide strategies for effectively minimizing noise-related threats in the training environment.</a:t>
            </a:r>
          </a:p>
        </p:txBody>
      </p:sp>
      <p:sp>
        <p:nvSpPr>
          <p:cNvPr id="8" name="Text Box 4"/>
          <p:cNvSpPr txBox="1">
            <a:spLocks noChangeArrowheads="1"/>
          </p:cNvSpPr>
          <p:nvPr/>
        </p:nvSpPr>
        <p:spPr bwMode="auto">
          <a:xfrm>
            <a:off x="1480845" y="2361903"/>
            <a:ext cx="6689382" cy="3972222"/>
          </a:xfrm>
          <a:prstGeom prst="rect">
            <a:avLst/>
          </a:prstGeom>
          <a:noFill/>
          <a:ln w="9525">
            <a:noFill/>
            <a:miter lim="800000"/>
            <a:headEnd/>
            <a:tailEnd/>
          </a:ln>
        </p:spPr>
        <p:txBody>
          <a:bodyPr lIns="96652" tIns="48327" rIns="96652" bIns="48327"/>
          <a:lstStyle/>
          <a:p>
            <a:pPr marL="609546" indent="-609546">
              <a:lnSpc>
                <a:spcPct val="130000"/>
              </a:lnSpc>
              <a:buClr>
                <a:srgbClr val="000000"/>
              </a:buClr>
              <a:buFont typeface="Wingdings" pitchFamily="2" charset="2"/>
              <a:buAutoNum type="arabicPeriod"/>
              <a:defRPr/>
            </a:pPr>
            <a:r>
              <a:rPr lang="en-US" sz="2400" b="1" kern="0" dirty="0">
                <a:solidFill>
                  <a:srgbClr val="000000"/>
                </a:solidFill>
                <a:latin typeface="Arial"/>
              </a:rPr>
              <a:t>Scope of Threat</a:t>
            </a:r>
          </a:p>
          <a:p>
            <a:pPr marL="609546" indent="-609546">
              <a:lnSpc>
                <a:spcPct val="130000"/>
              </a:lnSpc>
              <a:buClr>
                <a:srgbClr val="000000"/>
              </a:buClr>
              <a:buFont typeface="Wingdings" pitchFamily="2" charset="2"/>
              <a:buAutoNum type="arabicPeriod"/>
              <a:defRPr/>
            </a:pPr>
            <a:r>
              <a:rPr lang="en-US" sz="2400" b="1" kern="0" dirty="0">
                <a:solidFill>
                  <a:srgbClr val="000000"/>
                </a:solidFill>
                <a:latin typeface="Arial"/>
              </a:rPr>
              <a:t>Hearing &amp; Noise</a:t>
            </a:r>
          </a:p>
          <a:p>
            <a:pPr marL="609546" indent="-609546">
              <a:lnSpc>
                <a:spcPct val="130000"/>
              </a:lnSpc>
              <a:buClr>
                <a:srgbClr val="000000"/>
              </a:buClr>
              <a:buFont typeface="Wingdings" pitchFamily="2" charset="2"/>
              <a:buAutoNum type="arabicPeriod"/>
              <a:defRPr/>
            </a:pPr>
            <a:r>
              <a:rPr lang="en-US" sz="2400" b="1" kern="0" dirty="0">
                <a:solidFill>
                  <a:srgbClr val="000000"/>
                </a:solidFill>
                <a:latin typeface="Arial"/>
              </a:rPr>
              <a:t>Hazardous Noise Levels</a:t>
            </a:r>
          </a:p>
          <a:p>
            <a:pPr marL="609546" indent="-609546">
              <a:lnSpc>
                <a:spcPct val="130000"/>
              </a:lnSpc>
              <a:buClr>
                <a:srgbClr val="000000"/>
              </a:buClr>
              <a:buFont typeface="Wingdings" pitchFamily="2" charset="2"/>
              <a:buAutoNum type="arabicPeriod"/>
              <a:defRPr/>
            </a:pPr>
            <a:r>
              <a:rPr lang="en-US" sz="2400" b="1" kern="0" dirty="0" smtClean="0">
                <a:latin typeface="Arial"/>
              </a:rPr>
              <a:t>Threat Mitigation</a:t>
            </a:r>
            <a:r>
              <a:rPr lang="en-US" sz="2400" b="1" kern="0" dirty="0" smtClean="0">
                <a:solidFill>
                  <a:srgbClr val="000000"/>
                </a:solidFill>
                <a:latin typeface="Arial"/>
              </a:rPr>
              <a:t>:  </a:t>
            </a:r>
            <a:r>
              <a:rPr lang="en-US" sz="2400" b="1" kern="0" dirty="0">
                <a:solidFill>
                  <a:srgbClr val="000000"/>
                </a:solidFill>
                <a:latin typeface="Arial"/>
              </a:rPr>
              <a:t>Hearing Protection</a:t>
            </a:r>
          </a:p>
          <a:p>
            <a:pPr marL="609546" indent="-609546">
              <a:lnSpc>
                <a:spcPct val="130000"/>
              </a:lnSpc>
              <a:buClr>
                <a:srgbClr val="000000"/>
              </a:buClr>
              <a:buFont typeface="Wingdings" pitchFamily="2" charset="2"/>
              <a:buAutoNum type="arabicPeriod"/>
              <a:defRPr/>
            </a:pPr>
            <a:r>
              <a:rPr lang="en-US" sz="2400" b="1" kern="0" dirty="0" smtClean="0">
                <a:solidFill>
                  <a:srgbClr val="000000"/>
                </a:solidFill>
                <a:latin typeface="Arial"/>
              </a:rPr>
              <a:t>Operational Hearing Services</a:t>
            </a:r>
            <a:endParaRPr lang="en-US" sz="2400" b="1" kern="0" dirty="0">
              <a:solidFill>
                <a:srgbClr val="000000"/>
              </a:solidFill>
              <a:latin typeface="Arial"/>
            </a:endParaRPr>
          </a:p>
          <a:p>
            <a:pPr marL="609546" indent="-609546">
              <a:lnSpc>
                <a:spcPct val="130000"/>
              </a:lnSpc>
              <a:buClr>
                <a:srgbClr val="000000"/>
              </a:buClr>
              <a:buFont typeface="Wingdings" pitchFamily="2" charset="2"/>
              <a:buAutoNum type="arabicPeriod"/>
              <a:defRPr/>
            </a:pPr>
            <a:r>
              <a:rPr lang="en-US" sz="2400" b="1" kern="0" dirty="0">
                <a:solidFill>
                  <a:srgbClr val="000000"/>
                </a:solidFill>
                <a:latin typeface="Arial"/>
              </a:rPr>
              <a:t>Combat Experiences</a:t>
            </a:r>
          </a:p>
          <a:p>
            <a:pPr marL="609546" indent="-609546">
              <a:lnSpc>
                <a:spcPct val="130000"/>
              </a:lnSpc>
              <a:buClr>
                <a:srgbClr val="000000"/>
              </a:buClr>
              <a:buFont typeface="Wingdings" pitchFamily="2" charset="2"/>
              <a:buAutoNum type="arabicPeriod"/>
              <a:defRPr/>
            </a:pPr>
            <a:r>
              <a:rPr lang="en-US" sz="2400" b="1" kern="0" dirty="0">
                <a:solidFill>
                  <a:srgbClr val="000000"/>
                </a:solidFill>
                <a:latin typeface="Arial"/>
              </a:rPr>
              <a:t>Conclusion</a:t>
            </a:r>
          </a:p>
          <a:p>
            <a:pPr marL="609546" indent="-609546">
              <a:lnSpc>
                <a:spcPct val="130000"/>
              </a:lnSpc>
              <a:buClr>
                <a:srgbClr val="000000"/>
              </a:buClr>
              <a:buFont typeface="Wingdings" pitchFamily="2" charset="2"/>
              <a:buAutoNum type="arabicPeriod"/>
              <a:defRPr/>
            </a:pPr>
            <a:endParaRPr lang="en-US" sz="2400" b="1" kern="0" dirty="0">
              <a:solidFill>
                <a:srgbClr val="000000"/>
              </a:solidFill>
              <a:latin typeface="Arial"/>
            </a:endParaRPr>
          </a:p>
          <a:p>
            <a:pPr marL="609546" indent="-609546">
              <a:lnSpc>
                <a:spcPct val="130000"/>
              </a:lnSpc>
              <a:buClr>
                <a:srgbClr val="000000"/>
              </a:buClr>
              <a:buFont typeface="Wingdings" pitchFamily="2" charset="2"/>
              <a:buAutoNum type="arabicPeriod"/>
              <a:defRPr/>
            </a:pPr>
            <a:endParaRPr lang="en-US" sz="2400" b="1"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470" y="641269"/>
            <a:ext cx="8230810" cy="456662"/>
          </a:xfrm>
        </p:spPr>
        <p:txBody>
          <a:bodyPr/>
          <a:lstStyle/>
          <a:p>
            <a:r>
              <a:rPr lang="en-US" dirty="0" smtClean="0">
                <a:solidFill>
                  <a:srgbClr val="800000"/>
                </a:solidFill>
              </a:rPr>
              <a:t>CONCLUSION</a:t>
            </a:r>
          </a:p>
        </p:txBody>
      </p:sp>
      <p:sp>
        <p:nvSpPr>
          <p:cNvPr id="30723" name="Rectangle 7"/>
          <p:cNvSpPr>
            <a:spLocks noChangeArrowheads="1"/>
          </p:cNvSpPr>
          <p:nvPr/>
        </p:nvSpPr>
        <p:spPr bwMode="auto">
          <a:xfrm>
            <a:off x="216424" y="1304604"/>
            <a:ext cx="8607273" cy="4012406"/>
          </a:xfrm>
          <a:prstGeom prst="rect">
            <a:avLst/>
          </a:prstGeom>
          <a:noFill/>
          <a:ln w="9525">
            <a:noFill/>
            <a:miter lim="800000"/>
            <a:headEnd/>
            <a:tailEnd/>
          </a:ln>
        </p:spPr>
        <p:txBody>
          <a:bodyPr lIns="96652" tIns="48327" rIns="96652" bIns="48327"/>
          <a:lstStyle/>
          <a:p>
            <a:pPr marL="228246" indent="-228246" defTabSz="965540">
              <a:lnSpc>
                <a:spcPct val="110000"/>
              </a:lnSpc>
              <a:spcBef>
                <a:spcPct val="20000"/>
              </a:spcBef>
              <a:buClr>
                <a:srgbClr val="660033"/>
              </a:buClr>
              <a:buSzPct val="125000"/>
              <a:buFontTx/>
              <a:buChar char="•"/>
            </a:pPr>
            <a:r>
              <a:rPr lang="en-US" sz="2400" dirty="0"/>
              <a:t>Hearing is a </a:t>
            </a:r>
            <a:r>
              <a:rPr lang="en-US" sz="2400" dirty="0" smtClean="0"/>
              <a:t>critical Soldier sense</a:t>
            </a:r>
            <a:endParaRPr lang="en-US" sz="2400" dirty="0"/>
          </a:p>
          <a:p>
            <a:pPr marL="228246" indent="-228246" defTabSz="965540">
              <a:spcBef>
                <a:spcPct val="20000"/>
              </a:spcBef>
              <a:buClr>
                <a:srgbClr val="660033"/>
              </a:buClr>
              <a:buSzPct val="125000"/>
              <a:buFontTx/>
              <a:buChar char="•"/>
            </a:pPr>
            <a:r>
              <a:rPr lang="en-US" sz="2400" dirty="0" smtClean="0"/>
              <a:t>Ability </a:t>
            </a:r>
            <a:r>
              <a:rPr lang="en-US" sz="2400" dirty="0"/>
              <a:t>to understand speech </a:t>
            </a:r>
            <a:r>
              <a:rPr lang="en-US" sz="2400" i="1" dirty="0"/>
              <a:t>increases</a:t>
            </a:r>
            <a:r>
              <a:rPr lang="en-US" sz="2400" dirty="0"/>
              <a:t> </a:t>
            </a:r>
            <a:r>
              <a:rPr lang="en-US" sz="2400" dirty="0" smtClean="0"/>
              <a:t>when </a:t>
            </a:r>
            <a:r>
              <a:rPr lang="en-US" sz="2400" dirty="0"/>
              <a:t>background noise is </a:t>
            </a:r>
            <a:r>
              <a:rPr lang="en-US" sz="2400" dirty="0" smtClean="0"/>
              <a:t>reduced through EARPRO use</a:t>
            </a:r>
            <a:endParaRPr lang="en-US" sz="2400" dirty="0"/>
          </a:p>
          <a:p>
            <a:pPr marL="228246" indent="-228246" defTabSz="965540">
              <a:spcBef>
                <a:spcPct val="20000"/>
              </a:spcBef>
              <a:buClr>
                <a:srgbClr val="660033"/>
              </a:buClr>
              <a:buSzPct val="125000"/>
              <a:buFontTx/>
              <a:buChar char="•"/>
            </a:pPr>
            <a:r>
              <a:rPr lang="en-US" sz="2400" dirty="0" smtClean="0"/>
              <a:t>Noise reduction plus protection </a:t>
            </a:r>
            <a:r>
              <a:rPr lang="en-US" sz="2400" dirty="0"/>
              <a:t>r</a:t>
            </a:r>
            <a:r>
              <a:rPr lang="en-US" sz="2400" dirty="0" smtClean="0"/>
              <a:t>educes fatigue</a:t>
            </a:r>
            <a:endParaRPr lang="en-US" sz="2400" dirty="0"/>
          </a:p>
          <a:p>
            <a:pPr marL="228246" indent="-228246" defTabSz="965540">
              <a:spcBef>
                <a:spcPct val="20000"/>
              </a:spcBef>
              <a:buClr>
                <a:srgbClr val="660033"/>
              </a:buClr>
              <a:buSzPct val="125000"/>
              <a:buFontTx/>
              <a:buChar char="•"/>
            </a:pPr>
            <a:r>
              <a:rPr lang="en-US" sz="2400" dirty="0"/>
              <a:t>Train as You Fight – </a:t>
            </a:r>
            <a:r>
              <a:rPr lang="en-US" sz="2400" dirty="0" smtClean="0"/>
              <a:t>Train with EARPRO and you will fight with EARPRO</a:t>
            </a:r>
            <a:endParaRPr lang="en-US" sz="2400" dirty="0"/>
          </a:p>
          <a:p>
            <a:pPr marL="228246" indent="-228246" defTabSz="965540">
              <a:lnSpc>
                <a:spcPct val="110000"/>
              </a:lnSpc>
              <a:spcBef>
                <a:spcPct val="20000"/>
              </a:spcBef>
              <a:buClr>
                <a:srgbClr val="660033"/>
              </a:buClr>
              <a:buSzPct val="125000"/>
              <a:buFontTx/>
              <a:buChar char="•"/>
            </a:pPr>
            <a:r>
              <a:rPr lang="en-US" sz="2400" dirty="0" smtClean="0"/>
              <a:t>Noise-Induced </a:t>
            </a:r>
            <a:r>
              <a:rPr lang="en-US" sz="2400" dirty="0"/>
              <a:t>Hearing Loss is NOT </a:t>
            </a:r>
            <a:r>
              <a:rPr lang="en-US" sz="2400" dirty="0" smtClean="0"/>
              <a:t>inevitable </a:t>
            </a:r>
            <a:r>
              <a:rPr lang="en-US" sz="2400" dirty="0"/>
              <a:t>for the Soldier</a:t>
            </a:r>
          </a:p>
          <a:p>
            <a:pPr marL="228246" indent="-228246" defTabSz="965540">
              <a:lnSpc>
                <a:spcPct val="110000"/>
              </a:lnSpc>
              <a:spcBef>
                <a:spcPct val="20000"/>
              </a:spcBef>
              <a:buClr>
                <a:srgbClr val="660033"/>
              </a:buClr>
              <a:buSzPct val="125000"/>
              <a:buFontTx/>
              <a:buChar char="•"/>
            </a:pPr>
            <a:r>
              <a:rPr lang="en-US" sz="2400" dirty="0"/>
              <a:t>Hearing Protection is </a:t>
            </a:r>
            <a:r>
              <a:rPr lang="en-US" sz="2400" dirty="0" smtClean="0"/>
              <a:t>a </a:t>
            </a:r>
            <a:r>
              <a:rPr lang="en-US" sz="2400" i="1" dirty="0" smtClean="0"/>
              <a:t>Critical</a:t>
            </a:r>
            <a:r>
              <a:rPr lang="en-US" sz="2400" dirty="0" smtClean="0"/>
              <a:t> </a:t>
            </a:r>
            <a:r>
              <a:rPr lang="en-US" sz="2400" dirty="0"/>
              <a:t>Component </a:t>
            </a:r>
            <a:r>
              <a:rPr lang="en-US" sz="2400" dirty="0" smtClean="0"/>
              <a:t>of Soldier gear</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596" y="2332138"/>
            <a:ext cx="8230810" cy="3486772"/>
          </a:xfrm>
        </p:spPr>
        <p:txBody>
          <a:bodyPr/>
          <a:lstStyle/>
          <a:p>
            <a:pPr marL="785346" lvl="1" indent="-301825" defTabSz="965540">
              <a:lnSpc>
                <a:spcPct val="110000"/>
              </a:lnSpc>
              <a:buClr>
                <a:srgbClr val="660033"/>
              </a:buClr>
              <a:buNone/>
            </a:pPr>
            <a:r>
              <a:rPr lang="en-US" sz="2200" dirty="0" smtClean="0"/>
              <a:t>Painless		</a:t>
            </a:r>
          </a:p>
          <a:p>
            <a:pPr marL="785346" lvl="1" indent="-301825" defTabSz="965540">
              <a:lnSpc>
                <a:spcPct val="110000"/>
              </a:lnSpc>
              <a:buClr>
                <a:srgbClr val="660033"/>
              </a:buClr>
              <a:buNone/>
            </a:pPr>
            <a:r>
              <a:rPr lang="en-US" sz="2200" dirty="0" smtClean="0"/>
              <a:t>		Permanent</a:t>
            </a:r>
          </a:p>
          <a:p>
            <a:pPr marL="785346" lvl="1" indent="-301825" defTabSz="965540">
              <a:lnSpc>
                <a:spcPct val="110000"/>
              </a:lnSpc>
              <a:buClr>
                <a:srgbClr val="660033"/>
              </a:buClr>
              <a:buNone/>
            </a:pPr>
            <a:r>
              <a:rPr lang="en-US" sz="2200" dirty="0" smtClean="0"/>
              <a:t>			Progressive	</a:t>
            </a:r>
          </a:p>
          <a:p>
            <a:pPr marL="785346" lvl="1" indent="-301825" defTabSz="965540">
              <a:lnSpc>
                <a:spcPct val="110000"/>
              </a:lnSpc>
              <a:buClr>
                <a:srgbClr val="660033"/>
              </a:buClr>
              <a:buNone/>
            </a:pPr>
            <a:r>
              <a:rPr lang="en-US" sz="2200" dirty="0" smtClean="0"/>
              <a:t>				</a:t>
            </a:r>
            <a:r>
              <a:rPr lang="en-US" sz="2200" b="1" i="1" dirty="0" smtClean="0">
                <a:solidFill>
                  <a:srgbClr val="C00000"/>
                </a:solidFill>
              </a:rPr>
              <a:t>Preventable!</a:t>
            </a:r>
          </a:p>
          <a:p>
            <a:endParaRPr lang="en-US" dirty="0"/>
          </a:p>
        </p:txBody>
      </p:sp>
      <p:sp>
        <p:nvSpPr>
          <p:cNvPr id="3" name="Title 2"/>
          <p:cNvSpPr>
            <a:spLocks noGrp="1"/>
          </p:cNvSpPr>
          <p:nvPr>
            <p:ph type="title"/>
          </p:nvPr>
        </p:nvSpPr>
        <p:spPr>
          <a:xfrm>
            <a:off x="432845" y="883868"/>
            <a:ext cx="8230810" cy="825994"/>
          </a:xfrm>
        </p:spPr>
        <p:txBody>
          <a:bodyPr/>
          <a:lstStyle/>
          <a:p>
            <a:r>
              <a:rPr lang="en-US" dirty="0" smtClean="0"/>
              <a:t>Hearing Loss is:</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idx="1"/>
          </p:nvPr>
        </p:nvSpPr>
        <p:spPr>
          <a:xfrm>
            <a:off x="420970" y="1591689"/>
            <a:ext cx="8459108" cy="4880363"/>
          </a:xfrm>
        </p:spPr>
        <p:txBody>
          <a:bodyPr lIns="96625" tIns="48312" rIns="96625" bIns="48312"/>
          <a:lstStyle/>
          <a:p>
            <a:pPr>
              <a:defRPr/>
            </a:pPr>
            <a:r>
              <a:rPr lang="en-US" b="1" i="1" dirty="0" smtClean="0">
                <a:cs typeface="Arial" charset="0"/>
              </a:rPr>
              <a:t>Permanent </a:t>
            </a:r>
            <a:r>
              <a:rPr lang="en-US" b="1" dirty="0" smtClean="0">
                <a:cs typeface="Arial" charset="0"/>
              </a:rPr>
              <a:t>Hearing Loss = Top Four Injuries in Current OE</a:t>
            </a:r>
          </a:p>
          <a:p>
            <a:pPr>
              <a:buNone/>
              <a:defRPr/>
            </a:pPr>
            <a:endParaRPr lang="en-US" b="1" dirty="0" smtClean="0">
              <a:cs typeface="Arial" charset="0"/>
            </a:endParaRPr>
          </a:p>
          <a:p>
            <a:pPr>
              <a:defRPr/>
            </a:pPr>
            <a:r>
              <a:rPr lang="en-US" b="1" dirty="0" smtClean="0">
                <a:cs typeface="Arial" charset="0"/>
              </a:rPr>
              <a:t>Current OPTEMPO</a:t>
            </a:r>
          </a:p>
          <a:p>
            <a:pPr lvl="1">
              <a:defRPr/>
            </a:pPr>
            <a:r>
              <a:rPr lang="en-US" b="1" dirty="0" smtClean="0">
                <a:cs typeface="Arial" charset="0"/>
              </a:rPr>
              <a:t>Hearing Loss &amp; Noise at highest rate in 30 years</a:t>
            </a:r>
          </a:p>
          <a:p>
            <a:pPr lvl="1">
              <a:buNone/>
              <a:defRPr/>
            </a:pPr>
            <a:r>
              <a:rPr lang="en-US" b="1" dirty="0" smtClean="0">
                <a:cs typeface="Arial" charset="0"/>
              </a:rPr>
              <a:t> </a:t>
            </a:r>
          </a:p>
          <a:p>
            <a:pPr>
              <a:defRPr/>
            </a:pPr>
            <a:r>
              <a:rPr lang="en-US" b="1" dirty="0" smtClean="0">
                <a:cs typeface="Arial" charset="0"/>
              </a:rPr>
              <a:t>7/10 Injuries are Due to Explosions and Blasts</a:t>
            </a:r>
          </a:p>
          <a:p>
            <a:pPr lvl="1">
              <a:defRPr/>
            </a:pPr>
            <a:r>
              <a:rPr lang="en-US" sz="1800" dirty="0" smtClean="0">
                <a:cs typeface="Arial" charset="0"/>
              </a:rPr>
              <a:t>Potential Acoustic Trauma – 1 in 3 Soldiers</a:t>
            </a:r>
          </a:p>
          <a:p>
            <a:pPr lvl="1">
              <a:defRPr/>
            </a:pPr>
            <a:r>
              <a:rPr lang="en-US" sz="1800" dirty="0" smtClean="0">
                <a:cs typeface="Arial" charset="0"/>
              </a:rPr>
              <a:t>50% of blasts result in damage to inner ear</a:t>
            </a:r>
          </a:p>
          <a:p>
            <a:pPr lvl="1">
              <a:defRPr/>
            </a:pPr>
            <a:endParaRPr lang="en-US" sz="1800" dirty="0" smtClean="0">
              <a:cs typeface="Arial" charset="0"/>
            </a:endParaRPr>
          </a:p>
          <a:p>
            <a:pPr>
              <a:defRPr/>
            </a:pPr>
            <a:r>
              <a:rPr lang="en-US" b="1" dirty="0" smtClean="0">
                <a:cs typeface="Arial" charset="0"/>
              </a:rPr>
              <a:t>Hearing Loss is the Only Injury without Symptoms</a:t>
            </a:r>
          </a:p>
          <a:p>
            <a:pPr lvl="1">
              <a:defRPr/>
            </a:pPr>
            <a:r>
              <a:rPr lang="en-US" sz="1800" dirty="0" smtClean="0">
                <a:cs typeface="Arial" charset="0"/>
              </a:rPr>
              <a:t>No sensory nerves in the inner ear</a:t>
            </a:r>
            <a:r>
              <a:rPr lang="en-US" sz="1800" u="sng" dirty="0" smtClean="0">
                <a:cs typeface="Arial" charset="0"/>
              </a:rPr>
              <a:t>  </a:t>
            </a:r>
            <a:endParaRPr lang="en-US" sz="1800" dirty="0" smtClean="0">
              <a:cs typeface="Arial" charset="0"/>
            </a:endParaRPr>
          </a:p>
          <a:p>
            <a:pPr lvl="1">
              <a:defRPr/>
            </a:pPr>
            <a:r>
              <a:rPr lang="en-US" sz="1800" dirty="0" smtClean="0">
                <a:cs typeface="Arial" charset="0"/>
              </a:rPr>
              <a:t>Gradual or Sudden – no way to predict Soldier susceptibility to loss</a:t>
            </a:r>
          </a:p>
          <a:p>
            <a:pPr lvl="1">
              <a:defRPr/>
            </a:pPr>
            <a:r>
              <a:rPr lang="en-US" sz="1800" i="1" dirty="0" smtClean="0">
                <a:cs typeface="Arial" charset="0"/>
              </a:rPr>
              <a:t>Always</a:t>
            </a:r>
            <a:r>
              <a:rPr lang="en-US" sz="1800" dirty="0" smtClean="0">
                <a:cs typeface="Arial" charset="0"/>
              </a:rPr>
              <a:t> Cumulative</a:t>
            </a:r>
          </a:p>
          <a:p>
            <a:pPr lvl="2">
              <a:defRPr/>
            </a:pPr>
            <a:endParaRPr lang="en-US" dirty="0" smtClean="0">
              <a:solidFill>
                <a:srgbClr val="990000"/>
              </a:solidFill>
            </a:endParaRPr>
          </a:p>
          <a:p>
            <a:pPr lvl="1">
              <a:lnSpc>
                <a:spcPct val="80000"/>
              </a:lnSpc>
              <a:defRPr/>
            </a:pPr>
            <a:endParaRPr lang="en-US" sz="1800" dirty="0" smtClean="0">
              <a:solidFill>
                <a:srgbClr val="000000"/>
              </a:solidFill>
            </a:endParaRPr>
          </a:p>
        </p:txBody>
      </p:sp>
      <p:sp>
        <p:nvSpPr>
          <p:cNvPr id="19458" name="Rectangle 2"/>
          <p:cNvSpPr>
            <a:spLocks noGrp="1" noChangeArrowheads="1"/>
          </p:cNvSpPr>
          <p:nvPr>
            <p:ph type="title"/>
          </p:nvPr>
        </p:nvSpPr>
        <p:spPr>
          <a:xfrm>
            <a:off x="456595" y="788849"/>
            <a:ext cx="8230810" cy="456662"/>
          </a:xfrm>
        </p:spPr>
        <p:txBody>
          <a:bodyPr/>
          <a:lstStyle/>
          <a:p>
            <a:r>
              <a:rPr lang="en-US" dirty="0" smtClean="0">
                <a:solidFill>
                  <a:srgbClr val="800000"/>
                </a:solidFill>
              </a:rPr>
              <a:t>SCOPE OF THE THREAT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390" y="2914027"/>
            <a:ext cx="6312339" cy="4525863"/>
          </a:xfrm>
        </p:spPr>
        <p:txBody>
          <a:bodyPr/>
          <a:lstStyle/>
          <a:p>
            <a:pPr>
              <a:buNone/>
              <a:defRPr/>
            </a:pPr>
            <a:r>
              <a:rPr lang="en-US" b="1" dirty="0" smtClean="0">
                <a:cs typeface="Arial" charset="0"/>
              </a:rPr>
              <a:t>	Prevention &amp; Education are Key</a:t>
            </a:r>
          </a:p>
          <a:p>
            <a:pPr lvl="1">
              <a:defRPr/>
            </a:pPr>
            <a:r>
              <a:rPr lang="en-US" sz="1800" b="1" dirty="0" smtClean="0">
                <a:cs typeface="Arial" charset="0"/>
              </a:rPr>
              <a:t>Understand the Threat</a:t>
            </a:r>
          </a:p>
          <a:p>
            <a:pPr lvl="1">
              <a:defRPr/>
            </a:pPr>
            <a:r>
              <a:rPr lang="en-US" sz="1800" b="1" dirty="0" smtClean="0">
                <a:cs typeface="Arial" charset="0"/>
              </a:rPr>
              <a:t>Employ strategies to minimize Threat</a:t>
            </a:r>
          </a:p>
          <a:p>
            <a:pPr marL="466683" lvl="1" indent="-9524">
              <a:buNone/>
              <a:defRPr/>
            </a:pPr>
            <a:endParaRPr lang="en-US" sz="1600" b="1" dirty="0" smtClean="0"/>
          </a:p>
          <a:p>
            <a:endParaRPr lang="en-US" dirty="0"/>
          </a:p>
        </p:txBody>
      </p:sp>
      <p:sp>
        <p:nvSpPr>
          <p:cNvPr id="3" name="Title 2"/>
          <p:cNvSpPr>
            <a:spLocks noGrp="1"/>
          </p:cNvSpPr>
          <p:nvPr>
            <p:ph type="title"/>
          </p:nvPr>
        </p:nvSpPr>
        <p:spPr>
          <a:xfrm>
            <a:off x="456595" y="1405270"/>
            <a:ext cx="8230810" cy="825994"/>
          </a:xfrm>
        </p:spPr>
        <p:txBody>
          <a:bodyPr/>
          <a:lstStyle/>
          <a:p>
            <a:pPr marL="223818" lvl="1" indent="0">
              <a:defRPr/>
            </a:pPr>
            <a:r>
              <a:rPr lang="en-US" sz="2400" dirty="0" smtClean="0"/>
              <a:t>Response to Threat:  </a:t>
            </a:r>
            <a:r>
              <a:rPr lang="en-US" sz="2400" dirty="0" smtClean="0">
                <a:solidFill>
                  <a:srgbClr val="800000"/>
                </a:solidFill>
              </a:rPr>
              <a:t>The Army Hearing Program</a:t>
            </a:r>
            <a:br>
              <a:rPr lang="en-US" sz="2400" dirty="0" smtClean="0">
                <a:solidFill>
                  <a:srgbClr val="800000"/>
                </a:solidFill>
              </a:rPr>
            </a:br>
            <a:r>
              <a:rPr lang="en-US" sz="2400" dirty="0" smtClean="0">
                <a:solidFill>
                  <a:srgbClr val="800000"/>
                </a:solidFill>
              </a:rPr>
              <a:t>			       </a:t>
            </a:r>
            <a:r>
              <a:rPr lang="en-US" sz="1200" b="0" i="1" dirty="0" smtClean="0">
                <a:solidFill>
                  <a:srgbClr val="800000"/>
                </a:solidFill>
              </a:rPr>
              <a:t>Readiness, Operational, Hearing Conservation, Clinical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6595" y="702808"/>
            <a:ext cx="8230810" cy="456662"/>
          </a:xfrm>
        </p:spPr>
        <p:txBody>
          <a:bodyPr/>
          <a:lstStyle/>
          <a:p>
            <a:r>
              <a:rPr lang="en-US" dirty="0" smtClean="0">
                <a:solidFill>
                  <a:srgbClr val="800000"/>
                </a:solidFill>
              </a:rPr>
              <a:t>HOW CRITICAL IS HEARING?</a:t>
            </a:r>
          </a:p>
        </p:txBody>
      </p:sp>
      <p:sp>
        <p:nvSpPr>
          <p:cNvPr id="6" name="Rectangle 4"/>
          <p:cNvSpPr txBox="1">
            <a:spLocks noChangeArrowheads="1"/>
          </p:cNvSpPr>
          <p:nvPr/>
        </p:nvSpPr>
        <p:spPr bwMode="auto">
          <a:xfrm>
            <a:off x="305405" y="1268016"/>
            <a:ext cx="8642048" cy="4827984"/>
          </a:xfrm>
          <a:prstGeom prst="rect">
            <a:avLst/>
          </a:prstGeom>
          <a:noFill/>
          <a:ln w="9525">
            <a:noFill/>
            <a:miter lim="800000"/>
            <a:headEnd/>
            <a:tailEnd/>
          </a:ln>
          <a:effectLst/>
        </p:spPr>
        <p:txBody>
          <a:bodyPr lIns="96625" tIns="48312" rIns="96625" bIns="48312"/>
          <a:lstStyle/>
          <a:p>
            <a:pPr marL="457105" indent="-457105" defTabSz="966589">
              <a:spcBef>
                <a:spcPct val="20000"/>
              </a:spcBef>
              <a:buClr>
                <a:srgbClr val="660033"/>
              </a:buClr>
              <a:buSzPct val="125000"/>
              <a:defRPr/>
            </a:pPr>
            <a:r>
              <a:rPr lang="en-US" sz="2400" kern="0" dirty="0">
                <a:solidFill>
                  <a:srgbClr val="000000"/>
                </a:solidFill>
                <a:latin typeface="Arial"/>
              </a:rPr>
              <a:t>For Soldiers, Good Hearing is </a:t>
            </a:r>
            <a:r>
              <a:rPr lang="en-US" sz="2400" kern="0" dirty="0" smtClean="0">
                <a:solidFill>
                  <a:srgbClr val="000000"/>
                </a:solidFill>
                <a:latin typeface="Arial"/>
              </a:rPr>
              <a:t>Necessary:</a:t>
            </a:r>
            <a:endParaRPr lang="en-US" sz="2400" kern="0" dirty="0">
              <a:solidFill>
                <a:srgbClr val="000000"/>
              </a:solidFill>
              <a:latin typeface="Arial"/>
            </a:endParaRPr>
          </a:p>
          <a:p>
            <a:pPr marL="457105" indent="-457105" defTabSz="966589">
              <a:spcBef>
                <a:spcPct val="20000"/>
              </a:spcBef>
              <a:buClr>
                <a:srgbClr val="660033"/>
              </a:buClr>
              <a:buSzPct val="125000"/>
              <a:buFontTx/>
              <a:buChar char="•"/>
              <a:defRPr/>
            </a:pPr>
            <a:r>
              <a:rPr lang="en-US" sz="2200" kern="0" dirty="0">
                <a:solidFill>
                  <a:srgbClr val="000000"/>
                </a:solidFill>
                <a:latin typeface="Arial"/>
              </a:rPr>
              <a:t>Survivability and Lethality</a:t>
            </a:r>
          </a:p>
          <a:p>
            <a:pPr marL="889532" lvl="1" indent="-457105" defTabSz="966589">
              <a:spcBef>
                <a:spcPct val="20000"/>
              </a:spcBef>
              <a:buClr>
                <a:srgbClr val="660033"/>
              </a:buClr>
              <a:buSzPct val="125000"/>
              <a:buFont typeface="Arial" pitchFamily="34" charset="0"/>
              <a:buChar char="─"/>
              <a:defRPr/>
            </a:pPr>
            <a:r>
              <a:rPr lang="en-US" sz="2200" kern="0" dirty="0">
                <a:solidFill>
                  <a:srgbClr val="000000"/>
                </a:solidFill>
                <a:latin typeface="Arial"/>
              </a:rPr>
              <a:t>HEAR the enemy </a:t>
            </a:r>
            <a:r>
              <a:rPr lang="en-US" sz="2200" kern="0" dirty="0" smtClean="0">
                <a:solidFill>
                  <a:srgbClr val="000000"/>
                </a:solidFill>
                <a:latin typeface="Arial"/>
              </a:rPr>
              <a:t>before seeing them!  </a:t>
            </a:r>
            <a:endParaRPr lang="en-US" sz="2200" kern="0" dirty="0">
              <a:solidFill>
                <a:srgbClr val="000000"/>
              </a:solidFill>
              <a:latin typeface="Arial"/>
            </a:endParaRPr>
          </a:p>
          <a:p>
            <a:pPr marL="457105" indent="-457105" defTabSz="966589">
              <a:spcBef>
                <a:spcPct val="20000"/>
              </a:spcBef>
              <a:buClr>
                <a:srgbClr val="660033"/>
              </a:buClr>
              <a:buSzPct val="125000"/>
              <a:buFontTx/>
              <a:buChar char="•"/>
              <a:defRPr/>
            </a:pPr>
            <a:r>
              <a:rPr lang="en-US" sz="2200" kern="0" dirty="0">
                <a:solidFill>
                  <a:srgbClr val="000000"/>
                </a:solidFill>
                <a:latin typeface="Arial"/>
              </a:rPr>
              <a:t>Sound can be heard:  </a:t>
            </a:r>
          </a:p>
          <a:p>
            <a:pPr marL="901514" lvl="1" indent="-419014" defTabSz="966589">
              <a:spcBef>
                <a:spcPct val="20000"/>
              </a:spcBef>
              <a:buClr>
                <a:srgbClr val="660033"/>
              </a:buClr>
              <a:buFontTx/>
              <a:buChar char="–"/>
              <a:defRPr/>
            </a:pPr>
            <a:r>
              <a:rPr lang="en-US" sz="2000" kern="0" dirty="0">
                <a:solidFill>
                  <a:srgbClr val="000000"/>
                </a:solidFill>
                <a:latin typeface="Arial"/>
              </a:rPr>
              <a:t>In the </a:t>
            </a:r>
            <a:r>
              <a:rPr lang="en-US" sz="2000" kern="0" dirty="0" smtClean="0">
                <a:solidFill>
                  <a:srgbClr val="000000"/>
                </a:solidFill>
                <a:latin typeface="Arial"/>
              </a:rPr>
              <a:t>dark or inclement </a:t>
            </a:r>
            <a:r>
              <a:rPr lang="en-US" sz="2000" kern="0" dirty="0">
                <a:solidFill>
                  <a:srgbClr val="000000"/>
                </a:solidFill>
                <a:latin typeface="Arial"/>
              </a:rPr>
              <a:t>w</a:t>
            </a:r>
            <a:r>
              <a:rPr lang="en-US" sz="2000" kern="0" dirty="0" smtClean="0">
                <a:solidFill>
                  <a:srgbClr val="000000"/>
                </a:solidFill>
                <a:latin typeface="Arial"/>
              </a:rPr>
              <a:t>eather</a:t>
            </a:r>
            <a:endParaRPr lang="en-US" sz="2000" kern="0" dirty="0">
              <a:solidFill>
                <a:srgbClr val="000000"/>
              </a:solidFill>
              <a:latin typeface="Arial"/>
            </a:endParaRPr>
          </a:p>
          <a:p>
            <a:pPr marL="901514" lvl="1" indent="-419014" defTabSz="966589">
              <a:spcBef>
                <a:spcPct val="20000"/>
              </a:spcBef>
              <a:buClr>
                <a:srgbClr val="660033"/>
              </a:buClr>
              <a:buFontTx/>
              <a:buChar char="–"/>
              <a:defRPr/>
            </a:pPr>
            <a:r>
              <a:rPr lang="en-US" sz="2000" kern="0" dirty="0">
                <a:solidFill>
                  <a:srgbClr val="000000"/>
                </a:solidFill>
                <a:latin typeface="Arial"/>
              </a:rPr>
              <a:t>360 Degrees - comes from all directions</a:t>
            </a:r>
          </a:p>
          <a:p>
            <a:pPr marL="901514" lvl="1" indent="-419014" defTabSz="966589">
              <a:spcBef>
                <a:spcPct val="20000"/>
              </a:spcBef>
              <a:buClr>
                <a:srgbClr val="660033"/>
              </a:buClr>
              <a:buFontTx/>
              <a:buChar char="–"/>
              <a:defRPr/>
            </a:pPr>
            <a:r>
              <a:rPr lang="en-US" sz="2000" kern="0" dirty="0">
                <a:solidFill>
                  <a:srgbClr val="000000"/>
                </a:solidFill>
                <a:latin typeface="Arial"/>
              </a:rPr>
              <a:t>24 hours a day – 7 days a week</a:t>
            </a:r>
          </a:p>
          <a:p>
            <a:pPr marL="457105" indent="-457105" defTabSz="966589">
              <a:spcBef>
                <a:spcPct val="20000"/>
              </a:spcBef>
              <a:buClr>
                <a:srgbClr val="660033"/>
              </a:buClr>
              <a:buSzPct val="125000"/>
              <a:buFontTx/>
              <a:buChar char="•"/>
              <a:defRPr/>
            </a:pPr>
            <a:r>
              <a:rPr lang="en-US" sz="2200" kern="0" dirty="0" smtClean="0">
                <a:solidFill>
                  <a:srgbClr val="000000"/>
                </a:solidFill>
                <a:latin typeface="Arial"/>
              </a:rPr>
              <a:t>Collect intelligence</a:t>
            </a:r>
            <a:endParaRPr lang="en-US" sz="2200" kern="0" dirty="0">
              <a:solidFill>
                <a:srgbClr val="000000"/>
              </a:solidFill>
              <a:latin typeface="Arial"/>
            </a:endParaRPr>
          </a:p>
          <a:p>
            <a:pPr marL="901514" lvl="1" indent="-419014" defTabSz="966589">
              <a:spcBef>
                <a:spcPct val="20000"/>
              </a:spcBef>
              <a:buClr>
                <a:srgbClr val="660033"/>
              </a:buClr>
              <a:buFontTx/>
              <a:buChar char="–"/>
              <a:defRPr/>
            </a:pPr>
            <a:r>
              <a:rPr lang="en-US" sz="2000" kern="0" dirty="0">
                <a:solidFill>
                  <a:srgbClr val="000000"/>
                </a:solidFill>
                <a:latin typeface="Arial"/>
              </a:rPr>
              <a:t>50-60% of Situational Awareness is </a:t>
            </a:r>
            <a:r>
              <a:rPr lang="en-US" sz="2000" kern="0" dirty="0" smtClean="0">
                <a:solidFill>
                  <a:srgbClr val="000000"/>
                </a:solidFill>
                <a:latin typeface="Arial"/>
              </a:rPr>
              <a:t>hearing; % increases when visibility is limited</a:t>
            </a:r>
            <a:endParaRPr lang="en-US" sz="2000" kern="0" dirty="0">
              <a:solidFill>
                <a:srgbClr val="000000"/>
              </a:solidFill>
              <a:latin typeface="Arial"/>
            </a:endParaRPr>
          </a:p>
          <a:p>
            <a:pPr marL="901514" lvl="1" indent="-419014" defTabSz="966589">
              <a:spcBef>
                <a:spcPct val="20000"/>
              </a:spcBef>
              <a:buClr>
                <a:srgbClr val="660033"/>
              </a:buClr>
              <a:buFontTx/>
              <a:buChar char="–"/>
              <a:defRPr/>
            </a:pPr>
            <a:r>
              <a:rPr lang="en-US" sz="2000" kern="0" dirty="0">
                <a:solidFill>
                  <a:srgbClr val="000000"/>
                </a:solidFill>
                <a:latin typeface="Arial"/>
              </a:rPr>
              <a:t>Tactical Intelligence (</a:t>
            </a:r>
            <a:r>
              <a:rPr lang="en-US" sz="2000" kern="0" dirty="0" err="1" smtClean="0">
                <a:solidFill>
                  <a:srgbClr val="000000"/>
                </a:solidFill>
                <a:latin typeface="Arial"/>
              </a:rPr>
              <a:t>SitReps</a:t>
            </a:r>
            <a:r>
              <a:rPr lang="en-US" sz="2000" kern="0" dirty="0" err="1" smtClean="0">
                <a:solidFill>
                  <a:srgbClr val="FF0000"/>
                </a:solidFill>
                <a:latin typeface="Arial"/>
              </a:rPr>
              <a:t>,</a:t>
            </a:r>
            <a:r>
              <a:rPr lang="en-US" sz="2000" kern="0" dirty="0" err="1" smtClean="0">
                <a:solidFill>
                  <a:srgbClr val="000000"/>
                </a:solidFill>
                <a:latin typeface="Arial"/>
              </a:rPr>
              <a:t>latest</a:t>
            </a:r>
            <a:r>
              <a:rPr lang="en-US" sz="2000" kern="0" dirty="0" smtClean="0">
                <a:solidFill>
                  <a:srgbClr val="000000"/>
                </a:solidFill>
                <a:latin typeface="Arial"/>
              </a:rPr>
              <a:t> </a:t>
            </a:r>
            <a:r>
              <a:rPr lang="en-US" sz="2000" kern="0" dirty="0">
                <a:solidFill>
                  <a:srgbClr val="000000"/>
                </a:solidFill>
                <a:latin typeface="Arial"/>
              </a:rPr>
              <a:t>enemy TTPs) </a:t>
            </a:r>
          </a:p>
          <a:p>
            <a:pPr marL="901514" lvl="1" indent="-419014" defTabSz="966589">
              <a:spcBef>
                <a:spcPct val="20000"/>
              </a:spcBef>
              <a:buClr>
                <a:srgbClr val="660033"/>
              </a:buClr>
              <a:buFontTx/>
              <a:buChar char="–"/>
              <a:defRPr/>
            </a:pPr>
            <a:r>
              <a:rPr lang="en-US" sz="2000" kern="0" dirty="0">
                <a:solidFill>
                  <a:srgbClr val="000000"/>
                </a:solidFill>
                <a:latin typeface="Arial"/>
              </a:rPr>
              <a:t>Interaction with </a:t>
            </a:r>
            <a:r>
              <a:rPr lang="en-US" sz="2000" kern="0" dirty="0" smtClean="0">
                <a:solidFill>
                  <a:srgbClr val="000000"/>
                </a:solidFill>
                <a:latin typeface="Arial"/>
              </a:rPr>
              <a:t>civilians (reliance </a:t>
            </a:r>
            <a:r>
              <a:rPr lang="en-US" sz="2000" kern="0" dirty="0">
                <a:solidFill>
                  <a:srgbClr val="000000"/>
                </a:solidFill>
                <a:latin typeface="Arial"/>
              </a:rPr>
              <a:t>on </a:t>
            </a:r>
            <a:r>
              <a:rPr lang="en-US" sz="2000" kern="0" dirty="0" smtClean="0">
                <a:solidFill>
                  <a:srgbClr val="000000"/>
                </a:solidFill>
                <a:latin typeface="Arial"/>
              </a:rPr>
              <a:t>interpreters</a:t>
            </a:r>
            <a:r>
              <a:rPr lang="en-US" sz="2000" kern="0" dirty="0">
                <a:solidFill>
                  <a:srgbClr val="000000"/>
                </a:solidFill>
                <a:latin typeface="Arial"/>
              </a:rPr>
              <a:t>)</a:t>
            </a:r>
          </a:p>
          <a:p>
            <a:pPr marL="901514" lvl="1" indent="-419014" defTabSz="966589">
              <a:lnSpc>
                <a:spcPct val="90000"/>
              </a:lnSpc>
              <a:spcBef>
                <a:spcPct val="20000"/>
              </a:spcBef>
              <a:buClr>
                <a:srgbClr val="660033"/>
              </a:buClr>
              <a:defRPr/>
            </a:pPr>
            <a:endParaRPr lang="en-US" sz="2100"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ph idx="1"/>
          </p:nvPr>
        </p:nvGraphicFramePr>
        <p:xfrm>
          <a:off x="1549400" y="1695450"/>
          <a:ext cx="6019800" cy="4456113"/>
        </p:xfrm>
        <a:graphic>
          <a:graphicData uri="http://schemas.openxmlformats.org/presentationml/2006/ole">
            <p:oleObj spid="_x0000_s3074" name="Worksheet" r:id="rId4" imgW="5867435" imgH="4343501" progId="Excel.Sheet.8">
              <p:embed/>
            </p:oleObj>
          </a:graphicData>
        </a:graphic>
      </p:graphicFrame>
      <p:sp>
        <p:nvSpPr>
          <p:cNvPr id="1027" name="Rectangle 4"/>
          <p:cNvSpPr>
            <a:spLocks noChangeArrowheads="1"/>
          </p:cNvSpPr>
          <p:nvPr/>
        </p:nvSpPr>
        <p:spPr bwMode="auto">
          <a:xfrm>
            <a:off x="2256311" y="6152309"/>
            <a:ext cx="5372017" cy="430871"/>
          </a:xfrm>
          <a:prstGeom prst="rect">
            <a:avLst/>
          </a:prstGeom>
          <a:noFill/>
          <a:ln w="9525">
            <a:noFill/>
            <a:miter lim="800000"/>
            <a:headEnd type="none" w="sm" len="sm"/>
            <a:tailEnd type="none" w="sm" len="sm"/>
          </a:ln>
        </p:spPr>
        <p:txBody>
          <a:bodyPr wrap="square" lIns="91424" tIns="45712" rIns="91424" bIns="45712">
            <a:spAutoFit/>
          </a:bodyPr>
          <a:lstStyle/>
          <a:p>
            <a:pPr algn="ctr" eaLnBrk="0" hangingPunct="0"/>
            <a:r>
              <a:rPr lang="en-US" sz="1000" b="1" dirty="0">
                <a:solidFill>
                  <a:srgbClr val="660033"/>
                </a:solidFill>
                <a:cs typeface="Times New Roman" pitchFamily="18" charset="0"/>
              </a:rPr>
              <a:t>(Garinther &amp; Peters, Army Res., Development, &amp; Acquisition Bull. 1990; Jan.-Feb: 1-5)</a:t>
            </a:r>
            <a:r>
              <a:rPr lang="en-US" sz="1000" dirty="0">
                <a:solidFill>
                  <a:srgbClr val="660033"/>
                </a:solidFill>
              </a:rPr>
              <a:t> </a:t>
            </a:r>
          </a:p>
          <a:p>
            <a:pPr algn="ctr" eaLnBrk="0" hangingPunct="0"/>
            <a:endParaRPr lang="en-US" sz="1200" dirty="0">
              <a:solidFill>
                <a:srgbClr val="660033"/>
              </a:solidFill>
            </a:endParaRPr>
          </a:p>
        </p:txBody>
      </p:sp>
      <p:sp>
        <p:nvSpPr>
          <p:cNvPr id="1028" name="TextBox 5"/>
          <p:cNvSpPr txBox="1">
            <a:spLocks noChangeArrowheads="1"/>
          </p:cNvSpPr>
          <p:nvPr/>
        </p:nvSpPr>
        <p:spPr bwMode="auto">
          <a:xfrm>
            <a:off x="0" y="1218903"/>
            <a:ext cx="9144000" cy="431602"/>
          </a:xfrm>
          <a:prstGeom prst="rect">
            <a:avLst/>
          </a:prstGeom>
          <a:noFill/>
          <a:ln w="9525">
            <a:noFill/>
            <a:miter lim="800000"/>
            <a:headEnd/>
            <a:tailEnd/>
          </a:ln>
        </p:spPr>
        <p:txBody>
          <a:bodyPr lIns="91432" tIns="45716" rIns="91432" bIns="45716">
            <a:spAutoFit/>
          </a:bodyPr>
          <a:lstStyle/>
          <a:p>
            <a:pPr algn="ctr"/>
            <a:r>
              <a:rPr lang="en-US" sz="2200" b="1" dirty="0">
                <a:solidFill>
                  <a:srgbClr val="800000"/>
                </a:solidFill>
              </a:rPr>
              <a:t>Example:  Tank Crew </a:t>
            </a:r>
            <a:r>
              <a:rPr lang="en-US" sz="2200" b="1" dirty="0" smtClean="0">
                <a:solidFill>
                  <a:srgbClr val="800000"/>
                </a:solidFill>
              </a:rPr>
              <a:t>performance </a:t>
            </a:r>
            <a:r>
              <a:rPr lang="en-US" sz="2200" b="1" dirty="0">
                <a:solidFill>
                  <a:srgbClr val="800000"/>
                </a:solidFill>
              </a:rPr>
              <a:t>with &amp; without </a:t>
            </a:r>
            <a:r>
              <a:rPr lang="en-US" sz="2200" b="1" dirty="0" smtClean="0">
                <a:solidFill>
                  <a:srgbClr val="800000"/>
                </a:solidFill>
              </a:rPr>
              <a:t>hearing </a:t>
            </a:r>
            <a:r>
              <a:rPr lang="en-US" sz="2200" b="1" dirty="0">
                <a:solidFill>
                  <a:srgbClr val="800000"/>
                </a:solidFill>
              </a:rPr>
              <a:t>l</a:t>
            </a:r>
            <a:r>
              <a:rPr lang="en-US" sz="2200" b="1" dirty="0" smtClean="0">
                <a:solidFill>
                  <a:srgbClr val="800000"/>
                </a:solidFill>
              </a:rPr>
              <a:t>oss</a:t>
            </a:r>
            <a:endParaRPr lang="en-US" sz="2200" b="1" dirty="0">
              <a:solidFill>
                <a:srgbClr val="800000"/>
              </a:solidFill>
            </a:endParaRPr>
          </a:p>
        </p:txBody>
      </p:sp>
      <p:sp>
        <p:nvSpPr>
          <p:cNvPr id="9" name="Rectangle 6"/>
          <p:cNvSpPr txBox="1">
            <a:spLocks noChangeArrowheads="1"/>
          </p:cNvSpPr>
          <p:nvPr/>
        </p:nvSpPr>
        <p:spPr bwMode="auto">
          <a:xfrm>
            <a:off x="213179" y="653142"/>
            <a:ext cx="8687405" cy="671427"/>
          </a:xfrm>
          <a:prstGeom prst="rect">
            <a:avLst/>
          </a:prstGeom>
          <a:noFill/>
          <a:ln w="9525">
            <a:noFill/>
            <a:miter lim="800000"/>
            <a:headEnd/>
            <a:tailEnd/>
          </a:ln>
        </p:spPr>
        <p:txBody>
          <a:bodyPr lIns="91421" tIns="45710" rIns="91421" bIns="45710" anchor="ctr"/>
          <a:lstStyle/>
          <a:p>
            <a:pPr algn="ctr" defTabSz="914318">
              <a:defRPr/>
            </a:pPr>
            <a:r>
              <a:rPr lang="en-US" sz="3000" b="1" kern="0" dirty="0" smtClean="0">
                <a:solidFill>
                  <a:srgbClr val="800000"/>
                </a:solidFill>
                <a:latin typeface="+mj-lt"/>
                <a:ea typeface="+mj-ea"/>
                <a:cs typeface="+mj-cs"/>
              </a:rPr>
              <a:t>Why </a:t>
            </a:r>
            <a:r>
              <a:rPr lang="en-US" sz="3000" b="1" i="1" kern="0" dirty="0">
                <a:solidFill>
                  <a:srgbClr val="800000"/>
                </a:solidFill>
                <a:latin typeface="+mj-lt"/>
                <a:ea typeface="+mj-ea"/>
                <a:cs typeface="+mj-cs"/>
              </a:rPr>
              <a:t>OPERATIONAL</a:t>
            </a:r>
            <a:r>
              <a:rPr lang="en-US" sz="3000" b="1" kern="0" dirty="0">
                <a:solidFill>
                  <a:srgbClr val="800000"/>
                </a:solidFill>
                <a:latin typeface="+mj-lt"/>
                <a:ea typeface="+mj-ea"/>
                <a:cs typeface="+mj-cs"/>
              </a:rPr>
              <a:t> </a:t>
            </a:r>
            <a:r>
              <a:rPr lang="en-US" sz="3000" b="1" kern="0" dirty="0" smtClean="0">
                <a:solidFill>
                  <a:srgbClr val="800000"/>
                </a:solidFill>
                <a:latin typeface="+mj-lt"/>
                <a:ea typeface="+mj-ea"/>
                <a:cs typeface="+mj-cs"/>
              </a:rPr>
              <a:t>Hearing?</a:t>
            </a:r>
            <a:endParaRPr lang="en-US" sz="3000" b="1" kern="0" dirty="0">
              <a:solidFill>
                <a:srgbClr val="8000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1" y="656871"/>
            <a:ext cx="8230810" cy="764439"/>
          </a:xfrm>
        </p:spPr>
        <p:txBody>
          <a:bodyPr/>
          <a:lstStyle/>
          <a:p>
            <a:r>
              <a:rPr kumimoji="1" lang="en-US" sz="2000" dirty="0" smtClean="0">
                <a:solidFill>
                  <a:srgbClr val="800000"/>
                </a:solidFill>
              </a:rPr>
              <a:t>CONSEQUENCES OF HEARING LOSS</a:t>
            </a:r>
            <a:r>
              <a:rPr kumimoji="1" lang="en-US" dirty="0" smtClean="0">
                <a:solidFill>
                  <a:srgbClr val="800000"/>
                </a:solidFill>
              </a:rPr>
              <a:t/>
            </a:r>
            <a:br>
              <a:rPr kumimoji="1" lang="en-US" dirty="0" smtClean="0">
                <a:solidFill>
                  <a:srgbClr val="800000"/>
                </a:solidFill>
              </a:rPr>
            </a:br>
            <a:endParaRPr lang="en-US" dirty="0"/>
          </a:p>
        </p:txBody>
      </p:sp>
      <p:grpSp>
        <p:nvGrpSpPr>
          <p:cNvPr id="3" name="Group 4"/>
          <p:cNvGrpSpPr>
            <a:grpSpLocks/>
          </p:cNvGrpSpPr>
          <p:nvPr/>
        </p:nvGrpSpPr>
        <p:grpSpPr bwMode="auto">
          <a:xfrm>
            <a:off x="0" y="1436914"/>
            <a:ext cx="9144682" cy="4881977"/>
            <a:chOff x="103" y="1256"/>
            <a:chExt cx="5655" cy="2984"/>
          </a:xfrm>
          <a:effectLst/>
        </p:grpSpPr>
        <p:sp>
          <p:nvSpPr>
            <p:cNvPr id="4" name="Rectangle 5"/>
            <p:cNvSpPr>
              <a:spLocks noChangeArrowheads="1"/>
            </p:cNvSpPr>
            <p:nvPr/>
          </p:nvSpPr>
          <p:spPr bwMode="auto">
            <a:xfrm>
              <a:off x="946" y="1256"/>
              <a:ext cx="3110" cy="2367"/>
            </a:xfrm>
            <a:prstGeom prst="rect">
              <a:avLst/>
            </a:prstGeom>
            <a:noFill/>
            <a:ln w="9525">
              <a:solidFill>
                <a:schemeClr val="bg1"/>
              </a:solidFill>
              <a:miter lim="800000"/>
              <a:headEnd/>
              <a:tailEnd/>
            </a:ln>
          </p:spPr>
          <p:txBody>
            <a:bodyPr/>
            <a:lstStyle/>
            <a:p>
              <a:endParaRPr lang="en-US">
                <a:solidFill>
                  <a:srgbClr val="990000"/>
                </a:solidFill>
              </a:endParaRPr>
            </a:p>
          </p:txBody>
        </p:sp>
        <p:sp>
          <p:nvSpPr>
            <p:cNvPr id="5" name="Line 6"/>
            <p:cNvSpPr>
              <a:spLocks noChangeShapeType="1"/>
            </p:cNvSpPr>
            <p:nvPr/>
          </p:nvSpPr>
          <p:spPr bwMode="auto">
            <a:xfrm>
              <a:off x="4056" y="1256"/>
              <a:ext cx="0" cy="2367"/>
            </a:xfrm>
            <a:prstGeom prst="line">
              <a:avLst/>
            </a:prstGeom>
            <a:noFill/>
            <a:ln w="11176">
              <a:solidFill>
                <a:schemeClr val="bg1"/>
              </a:solidFill>
              <a:round/>
              <a:headEnd/>
              <a:tailEnd/>
            </a:ln>
          </p:spPr>
          <p:txBody>
            <a:bodyPr/>
            <a:lstStyle/>
            <a:p>
              <a:endParaRPr lang="en-US"/>
            </a:p>
          </p:txBody>
        </p:sp>
        <p:sp>
          <p:nvSpPr>
            <p:cNvPr id="6" name="Rectangle 7"/>
            <p:cNvSpPr>
              <a:spLocks noChangeArrowheads="1"/>
            </p:cNvSpPr>
            <p:nvPr/>
          </p:nvSpPr>
          <p:spPr bwMode="auto">
            <a:xfrm>
              <a:off x="946" y="3138"/>
              <a:ext cx="20" cy="180"/>
            </a:xfrm>
            <a:prstGeom prst="rect">
              <a:avLst/>
            </a:prstGeom>
            <a:solidFill>
              <a:srgbClr val="FFC000"/>
            </a:solidFill>
            <a:ln w="11113">
              <a:solidFill>
                <a:srgbClr val="000000"/>
              </a:solidFill>
              <a:miter lim="800000"/>
              <a:headEnd/>
              <a:tailEnd/>
            </a:ln>
            <a:effectLst/>
          </p:spPr>
          <p:txBody>
            <a:bodyPr/>
            <a:lstStyle/>
            <a:p>
              <a:pPr>
                <a:defRPr/>
              </a:pPr>
              <a:endParaRPr lang="en-US">
                <a:solidFill>
                  <a:srgbClr val="990000"/>
                </a:solidFill>
              </a:endParaRPr>
            </a:p>
          </p:txBody>
        </p:sp>
        <p:sp>
          <p:nvSpPr>
            <p:cNvPr id="7" name="Rectangle 8"/>
            <p:cNvSpPr>
              <a:spLocks noChangeArrowheads="1"/>
            </p:cNvSpPr>
            <p:nvPr/>
          </p:nvSpPr>
          <p:spPr bwMode="auto">
            <a:xfrm>
              <a:off x="946" y="2179"/>
              <a:ext cx="98" cy="173"/>
            </a:xfrm>
            <a:prstGeom prst="rect">
              <a:avLst/>
            </a:prstGeom>
            <a:solidFill>
              <a:srgbClr val="FF0000"/>
            </a:solidFill>
            <a:ln w="11113">
              <a:solidFill>
                <a:srgbClr val="000000"/>
              </a:solidFill>
              <a:miter lim="800000"/>
              <a:headEnd/>
              <a:tailEnd/>
            </a:ln>
            <a:effectLst/>
          </p:spPr>
          <p:txBody>
            <a:bodyPr/>
            <a:lstStyle/>
            <a:p>
              <a:pPr>
                <a:defRPr/>
              </a:pPr>
              <a:endParaRPr lang="en-US">
                <a:solidFill>
                  <a:srgbClr val="990000"/>
                </a:solidFill>
              </a:endParaRPr>
            </a:p>
          </p:txBody>
        </p:sp>
        <p:sp>
          <p:nvSpPr>
            <p:cNvPr id="8" name="Rectangle 9"/>
            <p:cNvSpPr>
              <a:spLocks noChangeArrowheads="1"/>
            </p:cNvSpPr>
            <p:nvPr/>
          </p:nvSpPr>
          <p:spPr bwMode="auto">
            <a:xfrm>
              <a:off x="946" y="1388"/>
              <a:ext cx="143" cy="173"/>
            </a:xfrm>
            <a:prstGeom prst="rect">
              <a:avLst/>
            </a:prstGeom>
            <a:solidFill>
              <a:srgbClr val="FF0000"/>
            </a:solidFill>
            <a:ln w="11113">
              <a:solidFill>
                <a:srgbClr val="000000"/>
              </a:solidFill>
              <a:miter lim="800000"/>
              <a:headEnd/>
              <a:tailEnd/>
            </a:ln>
            <a:effectLst/>
          </p:spPr>
          <p:txBody>
            <a:bodyPr/>
            <a:lstStyle/>
            <a:p>
              <a:pPr>
                <a:defRPr/>
              </a:pPr>
              <a:endParaRPr lang="en-US">
                <a:solidFill>
                  <a:srgbClr val="990000"/>
                </a:solidFill>
              </a:endParaRPr>
            </a:p>
          </p:txBody>
        </p:sp>
        <p:sp>
          <p:nvSpPr>
            <p:cNvPr id="9" name="Line 10"/>
            <p:cNvSpPr>
              <a:spLocks noChangeShapeType="1"/>
            </p:cNvSpPr>
            <p:nvPr/>
          </p:nvSpPr>
          <p:spPr bwMode="auto">
            <a:xfrm>
              <a:off x="946" y="3623"/>
              <a:ext cx="3110" cy="1"/>
            </a:xfrm>
            <a:prstGeom prst="line">
              <a:avLst/>
            </a:prstGeom>
            <a:noFill/>
            <a:ln w="11176">
              <a:solidFill>
                <a:schemeClr val="bg1"/>
              </a:solidFill>
              <a:round/>
              <a:headEnd/>
              <a:tailEnd/>
            </a:ln>
          </p:spPr>
          <p:txBody>
            <a:bodyPr/>
            <a:lstStyle/>
            <a:p>
              <a:endParaRPr lang="en-US"/>
            </a:p>
          </p:txBody>
        </p:sp>
        <p:sp>
          <p:nvSpPr>
            <p:cNvPr id="10" name="Line 11"/>
            <p:cNvSpPr>
              <a:spLocks noChangeShapeType="1"/>
            </p:cNvSpPr>
            <p:nvPr/>
          </p:nvSpPr>
          <p:spPr bwMode="auto">
            <a:xfrm flipV="1">
              <a:off x="946" y="3623"/>
              <a:ext cx="1" cy="48"/>
            </a:xfrm>
            <a:prstGeom prst="line">
              <a:avLst/>
            </a:prstGeom>
            <a:noFill/>
            <a:ln w="11113">
              <a:solidFill>
                <a:schemeClr val="bg1"/>
              </a:solidFill>
              <a:round/>
              <a:headEnd/>
              <a:tailEnd/>
            </a:ln>
          </p:spPr>
          <p:txBody>
            <a:bodyPr/>
            <a:lstStyle/>
            <a:p>
              <a:endParaRPr lang="en-US"/>
            </a:p>
          </p:txBody>
        </p:sp>
        <p:sp>
          <p:nvSpPr>
            <p:cNvPr id="11" name="Line 12"/>
            <p:cNvSpPr>
              <a:spLocks noChangeShapeType="1"/>
            </p:cNvSpPr>
            <p:nvPr/>
          </p:nvSpPr>
          <p:spPr bwMode="auto">
            <a:xfrm flipV="1">
              <a:off x="1571" y="3623"/>
              <a:ext cx="1" cy="48"/>
            </a:xfrm>
            <a:prstGeom prst="line">
              <a:avLst/>
            </a:prstGeom>
            <a:noFill/>
            <a:ln w="11113">
              <a:solidFill>
                <a:schemeClr val="bg1"/>
              </a:solidFill>
              <a:round/>
              <a:headEnd/>
              <a:tailEnd/>
            </a:ln>
          </p:spPr>
          <p:txBody>
            <a:bodyPr/>
            <a:lstStyle/>
            <a:p>
              <a:endParaRPr lang="en-US"/>
            </a:p>
          </p:txBody>
        </p:sp>
        <p:sp>
          <p:nvSpPr>
            <p:cNvPr id="12" name="Line 13"/>
            <p:cNvSpPr>
              <a:spLocks noChangeShapeType="1"/>
            </p:cNvSpPr>
            <p:nvPr/>
          </p:nvSpPr>
          <p:spPr bwMode="auto">
            <a:xfrm flipV="1">
              <a:off x="2189" y="3623"/>
              <a:ext cx="1" cy="48"/>
            </a:xfrm>
            <a:prstGeom prst="line">
              <a:avLst/>
            </a:prstGeom>
            <a:noFill/>
            <a:ln w="11113">
              <a:solidFill>
                <a:schemeClr val="bg1"/>
              </a:solidFill>
              <a:round/>
              <a:headEnd/>
              <a:tailEnd/>
            </a:ln>
          </p:spPr>
          <p:txBody>
            <a:bodyPr/>
            <a:lstStyle/>
            <a:p>
              <a:endParaRPr lang="en-US"/>
            </a:p>
          </p:txBody>
        </p:sp>
        <p:sp>
          <p:nvSpPr>
            <p:cNvPr id="13" name="Line 14"/>
            <p:cNvSpPr>
              <a:spLocks noChangeShapeType="1"/>
            </p:cNvSpPr>
            <p:nvPr/>
          </p:nvSpPr>
          <p:spPr bwMode="auto">
            <a:xfrm flipV="1">
              <a:off x="2813" y="3623"/>
              <a:ext cx="1" cy="48"/>
            </a:xfrm>
            <a:prstGeom prst="line">
              <a:avLst/>
            </a:prstGeom>
            <a:noFill/>
            <a:ln w="11113">
              <a:solidFill>
                <a:schemeClr val="bg1"/>
              </a:solidFill>
              <a:round/>
              <a:headEnd/>
              <a:tailEnd/>
            </a:ln>
          </p:spPr>
          <p:txBody>
            <a:bodyPr/>
            <a:lstStyle/>
            <a:p>
              <a:endParaRPr lang="en-US"/>
            </a:p>
          </p:txBody>
        </p:sp>
        <p:sp>
          <p:nvSpPr>
            <p:cNvPr id="14" name="Line 15"/>
            <p:cNvSpPr>
              <a:spLocks noChangeShapeType="1"/>
            </p:cNvSpPr>
            <p:nvPr/>
          </p:nvSpPr>
          <p:spPr bwMode="auto">
            <a:xfrm flipV="1">
              <a:off x="3432" y="3623"/>
              <a:ext cx="0" cy="48"/>
            </a:xfrm>
            <a:prstGeom prst="line">
              <a:avLst/>
            </a:prstGeom>
            <a:noFill/>
            <a:ln w="11113">
              <a:solidFill>
                <a:schemeClr val="bg1"/>
              </a:solidFill>
              <a:round/>
              <a:headEnd/>
              <a:tailEnd/>
            </a:ln>
          </p:spPr>
          <p:txBody>
            <a:bodyPr/>
            <a:lstStyle/>
            <a:p>
              <a:endParaRPr lang="en-US"/>
            </a:p>
          </p:txBody>
        </p:sp>
        <p:sp>
          <p:nvSpPr>
            <p:cNvPr id="15" name="Line 16"/>
            <p:cNvSpPr>
              <a:spLocks noChangeShapeType="1"/>
            </p:cNvSpPr>
            <p:nvPr/>
          </p:nvSpPr>
          <p:spPr bwMode="auto">
            <a:xfrm flipV="1">
              <a:off x="4056" y="3623"/>
              <a:ext cx="0" cy="48"/>
            </a:xfrm>
            <a:prstGeom prst="line">
              <a:avLst/>
            </a:prstGeom>
            <a:noFill/>
            <a:ln w="11113">
              <a:solidFill>
                <a:schemeClr val="bg1"/>
              </a:solidFill>
              <a:round/>
              <a:headEnd/>
              <a:tailEnd/>
            </a:ln>
          </p:spPr>
          <p:txBody>
            <a:bodyPr/>
            <a:lstStyle/>
            <a:p>
              <a:endParaRPr lang="en-US"/>
            </a:p>
          </p:txBody>
        </p:sp>
        <p:sp>
          <p:nvSpPr>
            <p:cNvPr id="16" name="Line 17"/>
            <p:cNvSpPr>
              <a:spLocks noChangeShapeType="1"/>
            </p:cNvSpPr>
            <p:nvPr/>
          </p:nvSpPr>
          <p:spPr bwMode="auto">
            <a:xfrm>
              <a:off x="894" y="3623"/>
              <a:ext cx="52" cy="1"/>
            </a:xfrm>
            <a:prstGeom prst="line">
              <a:avLst/>
            </a:prstGeom>
            <a:noFill/>
            <a:ln w="11113">
              <a:solidFill>
                <a:schemeClr val="bg1"/>
              </a:solidFill>
              <a:round/>
              <a:headEnd/>
              <a:tailEnd/>
            </a:ln>
          </p:spPr>
          <p:txBody>
            <a:bodyPr/>
            <a:lstStyle/>
            <a:p>
              <a:endParaRPr lang="en-US"/>
            </a:p>
          </p:txBody>
        </p:sp>
        <p:sp>
          <p:nvSpPr>
            <p:cNvPr id="17" name="Line 18"/>
            <p:cNvSpPr>
              <a:spLocks noChangeShapeType="1"/>
            </p:cNvSpPr>
            <p:nvPr/>
          </p:nvSpPr>
          <p:spPr bwMode="auto">
            <a:xfrm>
              <a:off x="894" y="2832"/>
              <a:ext cx="52" cy="1"/>
            </a:xfrm>
            <a:prstGeom prst="line">
              <a:avLst/>
            </a:prstGeom>
            <a:noFill/>
            <a:ln w="11113">
              <a:solidFill>
                <a:schemeClr val="bg1"/>
              </a:solidFill>
              <a:round/>
              <a:headEnd/>
              <a:tailEnd/>
            </a:ln>
          </p:spPr>
          <p:txBody>
            <a:bodyPr/>
            <a:lstStyle/>
            <a:p>
              <a:endParaRPr lang="en-US"/>
            </a:p>
          </p:txBody>
        </p:sp>
        <p:sp>
          <p:nvSpPr>
            <p:cNvPr id="18" name="Line 19"/>
            <p:cNvSpPr>
              <a:spLocks noChangeShapeType="1"/>
            </p:cNvSpPr>
            <p:nvPr/>
          </p:nvSpPr>
          <p:spPr bwMode="auto">
            <a:xfrm>
              <a:off x="894" y="2047"/>
              <a:ext cx="52" cy="1"/>
            </a:xfrm>
            <a:prstGeom prst="line">
              <a:avLst/>
            </a:prstGeom>
            <a:noFill/>
            <a:ln w="11113">
              <a:solidFill>
                <a:schemeClr val="bg1"/>
              </a:solidFill>
              <a:round/>
              <a:headEnd/>
              <a:tailEnd/>
            </a:ln>
          </p:spPr>
          <p:txBody>
            <a:bodyPr/>
            <a:lstStyle/>
            <a:p>
              <a:endParaRPr lang="en-US"/>
            </a:p>
          </p:txBody>
        </p:sp>
        <p:sp>
          <p:nvSpPr>
            <p:cNvPr id="19" name="Rectangle 20"/>
            <p:cNvSpPr>
              <a:spLocks noChangeArrowheads="1"/>
            </p:cNvSpPr>
            <p:nvPr/>
          </p:nvSpPr>
          <p:spPr bwMode="auto">
            <a:xfrm>
              <a:off x="1291" y="3330"/>
              <a:ext cx="289" cy="136"/>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100m</a:t>
              </a:r>
            </a:p>
          </p:txBody>
        </p:sp>
        <p:sp>
          <p:nvSpPr>
            <p:cNvPr id="20" name="Rectangle 21"/>
            <p:cNvSpPr>
              <a:spLocks noChangeArrowheads="1"/>
            </p:cNvSpPr>
            <p:nvPr/>
          </p:nvSpPr>
          <p:spPr bwMode="auto">
            <a:xfrm>
              <a:off x="1538" y="2539"/>
              <a:ext cx="287" cy="135"/>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180m</a:t>
              </a:r>
            </a:p>
          </p:txBody>
        </p:sp>
        <p:sp>
          <p:nvSpPr>
            <p:cNvPr id="21" name="Rectangle 22"/>
            <p:cNvSpPr>
              <a:spLocks noChangeArrowheads="1"/>
            </p:cNvSpPr>
            <p:nvPr/>
          </p:nvSpPr>
          <p:spPr bwMode="auto">
            <a:xfrm>
              <a:off x="3707" y="1597"/>
              <a:ext cx="354" cy="136"/>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1000m</a:t>
              </a:r>
            </a:p>
          </p:txBody>
        </p:sp>
        <p:sp>
          <p:nvSpPr>
            <p:cNvPr id="22" name="Rectangle 23"/>
            <p:cNvSpPr>
              <a:spLocks noChangeArrowheads="1"/>
            </p:cNvSpPr>
            <p:nvPr/>
          </p:nvSpPr>
          <p:spPr bwMode="auto">
            <a:xfrm>
              <a:off x="1022" y="3144"/>
              <a:ext cx="257" cy="136"/>
            </a:xfrm>
            <a:prstGeom prst="rect">
              <a:avLst/>
            </a:prstGeom>
            <a:noFill/>
            <a:ln w="9525">
              <a:noFill/>
              <a:miter lim="800000"/>
              <a:headEnd/>
              <a:tailEnd/>
            </a:ln>
          </p:spPr>
          <p:txBody>
            <a:bodyPr wrap="square" lIns="0" tIns="0" rIns="0" bIns="0">
              <a:spAutoFit/>
            </a:bodyPr>
            <a:lstStyle/>
            <a:p>
              <a:pPr eaLnBrk="0" hangingPunct="0"/>
              <a:r>
                <a:rPr lang="en-US" sz="1400" dirty="0">
                  <a:solidFill>
                    <a:srgbClr val="990000"/>
                  </a:solidFill>
                </a:rPr>
                <a:t>5.5m</a:t>
              </a:r>
            </a:p>
          </p:txBody>
        </p:sp>
        <p:sp>
          <p:nvSpPr>
            <p:cNvPr id="23" name="Rectangle 24"/>
            <p:cNvSpPr>
              <a:spLocks noChangeArrowheads="1"/>
            </p:cNvSpPr>
            <p:nvPr/>
          </p:nvSpPr>
          <p:spPr bwMode="auto">
            <a:xfrm>
              <a:off x="1291" y="2365"/>
              <a:ext cx="289" cy="136"/>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100m</a:t>
              </a:r>
            </a:p>
          </p:txBody>
        </p:sp>
        <p:sp>
          <p:nvSpPr>
            <p:cNvPr id="24" name="Rectangle 25"/>
            <p:cNvSpPr>
              <a:spLocks noChangeArrowheads="1"/>
            </p:cNvSpPr>
            <p:nvPr/>
          </p:nvSpPr>
          <p:spPr bwMode="auto">
            <a:xfrm>
              <a:off x="1629" y="1580"/>
              <a:ext cx="289" cy="136"/>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210m</a:t>
              </a:r>
            </a:p>
          </p:txBody>
        </p:sp>
        <p:sp>
          <p:nvSpPr>
            <p:cNvPr id="25" name="Rectangle 26"/>
            <p:cNvSpPr>
              <a:spLocks noChangeArrowheads="1"/>
            </p:cNvSpPr>
            <p:nvPr/>
          </p:nvSpPr>
          <p:spPr bwMode="auto">
            <a:xfrm>
              <a:off x="996" y="2969"/>
              <a:ext cx="255" cy="135"/>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0.6m</a:t>
              </a:r>
            </a:p>
          </p:txBody>
        </p:sp>
        <p:sp>
          <p:nvSpPr>
            <p:cNvPr id="26" name="Rectangle 27"/>
            <p:cNvSpPr>
              <a:spLocks noChangeArrowheads="1"/>
            </p:cNvSpPr>
            <p:nvPr/>
          </p:nvSpPr>
          <p:spPr bwMode="auto">
            <a:xfrm>
              <a:off x="1076" y="2191"/>
              <a:ext cx="223" cy="135"/>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32m</a:t>
              </a:r>
            </a:p>
          </p:txBody>
        </p:sp>
        <p:sp>
          <p:nvSpPr>
            <p:cNvPr id="27" name="Rectangle 28"/>
            <p:cNvSpPr>
              <a:spLocks noChangeArrowheads="1"/>
            </p:cNvSpPr>
            <p:nvPr/>
          </p:nvSpPr>
          <p:spPr bwMode="auto">
            <a:xfrm>
              <a:off x="1122" y="1400"/>
              <a:ext cx="223" cy="135"/>
            </a:xfrm>
            <a:prstGeom prst="rect">
              <a:avLst/>
            </a:prstGeom>
            <a:noFill/>
            <a:ln w="9525">
              <a:noFill/>
              <a:miter lim="800000"/>
              <a:headEnd/>
              <a:tailEnd/>
            </a:ln>
          </p:spPr>
          <p:txBody>
            <a:bodyPr wrap="none" lIns="0" tIns="0" rIns="0" bIns="0">
              <a:spAutoFit/>
            </a:bodyPr>
            <a:lstStyle/>
            <a:p>
              <a:pPr eaLnBrk="0" hangingPunct="0"/>
              <a:r>
                <a:rPr lang="en-US" sz="1400" dirty="0">
                  <a:solidFill>
                    <a:srgbClr val="990000"/>
                  </a:solidFill>
                </a:rPr>
                <a:t>46m</a:t>
              </a:r>
            </a:p>
          </p:txBody>
        </p:sp>
        <p:sp>
          <p:nvSpPr>
            <p:cNvPr id="28" name="Rectangle 29"/>
            <p:cNvSpPr>
              <a:spLocks noChangeArrowheads="1"/>
            </p:cNvSpPr>
            <p:nvPr/>
          </p:nvSpPr>
          <p:spPr bwMode="auto">
            <a:xfrm>
              <a:off x="907" y="3767"/>
              <a:ext cx="64" cy="13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0</a:t>
              </a:r>
            </a:p>
          </p:txBody>
        </p:sp>
        <p:sp>
          <p:nvSpPr>
            <p:cNvPr id="29" name="Rectangle 30"/>
            <p:cNvSpPr>
              <a:spLocks noChangeArrowheads="1"/>
            </p:cNvSpPr>
            <p:nvPr/>
          </p:nvSpPr>
          <p:spPr bwMode="auto">
            <a:xfrm>
              <a:off x="1454" y="3767"/>
              <a:ext cx="192" cy="13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200</a:t>
              </a:r>
            </a:p>
          </p:txBody>
        </p:sp>
        <p:sp>
          <p:nvSpPr>
            <p:cNvPr id="30" name="Rectangle 31"/>
            <p:cNvSpPr>
              <a:spLocks noChangeArrowheads="1"/>
            </p:cNvSpPr>
            <p:nvPr/>
          </p:nvSpPr>
          <p:spPr bwMode="auto">
            <a:xfrm>
              <a:off x="2072" y="3767"/>
              <a:ext cx="192" cy="13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400</a:t>
              </a:r>
            </a:p>
          </p:txBody>
        </p:sp>
        <p:sp>
          <p:nvSpPr>
            <p:cNvPr id="31" name="Rectangle 32"/>
            <p:cNvSpPr>
              <a:spLocks noChangeArrowheads="1"/>
            </p:cNvSpPr>
            <p:nvPr/>
          </p:nvSpPr>
          <p:spPr bwMode="auto">
            <a:xfrm>
              <a:off x="2696" y="3767"/>
              <a:ext cx="192" cy="13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600</a:t>
              </a:r>
            </a:p>
          </p:txBody>
        </p:sp>
        <p:sp>
          <p:nvSpPr>
            <p:cNvPr id="32" name="Rectangle 33"/>
            <p:cNvSpPr>
              <a:spLocks noChangeArrowheads="1"/>
            </p:cNvSpPr>
            <p:nvPr/>
          </p:nvSpPr>
          <p:spPr bwMode="auto">
            <a:xfrm>
              <a:off x="3314" y="3767"/>
              <a:ext cx="192" cy="13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800</a:t>
              </a:r>
            </a:p>
          </p:txBody>
        </p:sp>
        <p:sp>
          <p:nvSpPr>
            <p:cNvPr id="33" name="Rectangle 34"/>
            <p:cNvSpPr>
              <a:spLocks noChangeArrowheads="1"/>
            </p:cNvSpPr>
            <p:nvPr/>
          </p:nvSpPr>
          <p:spPr bwMode="auto">
            <a:xfrm>
              <a:off x="3899" y="3767"/>
              <a:ext cx="258" cy="136"/>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990000"/>
                  </a:solidFill>
                </a:rPr>
                <a:t>1000</a:t>
              </a:r>
            </a:p>
          </p:txBody>
        </p:sp>
        <p:sp>
          <p:nvSpPr>
            <p:cNvPr id="34" name="Rectangle 35"/>
            <p:cNvSpPr>
              <a:spLocks noChangeArrowheads="1"/>
            </p:cNvSpPr>
            <p:nvPr/>
          </p:nvSpPr>
          <p:spPr bwMode="auto">
            <a:xfrm>
              <a:off x="103" y="2978"/>
              <a:ext cx="753" cy="523"/>
            </a:xfrm>
            <a:prstGeom prst="rect">
              <a:avLst/>
            </a:prstGeom>
            <a:noFill/>
            <a:ln w="9525">
              <a:noFill/>
              <a:miter lim="800000"/>
              <a:headEnd/>
              <a:tailEnd/>
            </a:ln>
          </p:spPr>
          <p:txBody>
            <a:bodyPr lIns="0" tIns="0" rIns="0" bIns="0">
              <a:spAutoFit/>
            </a:bodyPr>
            <a:lstStyle/>
            <a:p>
              <a:pPr algn="r" eaLnBrk="0" hangingPunct="0"/>
              <a:r>
                <a:rPr lang="en-US" b="1" dirty="0">
                  <a:solidFill>
                    <a:srgbClr val="990000"/>
                  </a:solidFill>
                </a:rPr>
                <a:t>Footsteps in</a:t>
              </a:r>
              <a:br>
                <a:rPr lang="en-US" b="1" dirty="0">
                  <a:solidFill>
                    <a:srgbClr val="990000"/>
                  </a:solidFill>
                </a:rPr>
              </a:br>
              <a:r>
                <a:rPr lang="en-US" b="1" dirty="0">
                  <a:solidFill>
                    <a:srgbClr val="990000"/>
                  </a:solidFill>
                </a:rPr>
                <a:t>Leaves</a:t>
              </a:r>
              <a:endParaRPr lang="en-US" sz="2400" b="1" dirty="0">
                <a:solidFill>
                  <a:srgbClr val="990000"/>
                </a:solidFill>
                <a:latin typeface="Univers" pitchFamily="34" charset="0"/>
              </a:endParaRPr>
            </a:p>
          </p:txBody>
        </p:sp>
        <p:sp>
          <p:nvSpPr>
            <p:cNvPr id="35" name="Rectangle 36"/>
            <p:cNvSpPr>
              <a:spLocks noChangeArrowheads="1"/>
            </p:cNvSpPr>
            <p:nvPr/>
          </p:nvSpPr>
          <p:spPr bwMode="auto">
            <a:xfrm>
              <a:off x="355" y="2263"/>
              <a:ext cx="501" cy="349"/>
            </a:xfrm>
            <a:prstGeom prst="rect">
              <a:avLst/>
            </a:prstGeom>
            <a:noFill/>
            <a:ln w="9525">
              <a:noFill/>
              <a:miter lim="800000"/>
              <a:headEnd/>
              <a:tailEnd/>
            </a:ln>
          </p:spPr>
          <p:txBody>
            <a:bodyPr wrap="none" lIns="0" tIns="0" rIns="0" bIns="0">
              <a:spAutoFit/>
            </a:bodyPr>
            <a:lstStyle/>
            <a:p>
              <a:pPr algn="r" eaLnBrk="0" hangingPunct="0"/>
              <a:r>
                <a:rPr lang="en-US" b="1" dirty="0">
                  <a:solidFill>
                    <a:srgbClr val="990000"/>
                  </a:solidFill>
                </a:rPr>
                <a:t>Normal</a:t>
              </a:r>
              <a:br>
                <a:rPr lang="en-US" b="1" dirty="0">
                  <a:solidFill>
                    <a:srgbClr val="990000"/>
                  </a:solidFill>
                </a:rPr>
              </a:br>
              <a:r>
                <a:rPr lang="en-US" b="1" dirty="0">
                  <a:solidFill>
                    <a:srgbClr val="990000"/>
                  </a:solidFill>
                </a:rPr>
                <a:t>Voice</a:t>
              </a:r>
              <a:endParaRPr lang="en-US" sz="2400" b="1" dirty="0">
                <a:solidFill>
                  <a:srgbClr val="990000"/>
                </a:solidFill>
                <a:latin typeface="Univers" pitchFamily="34" charset="0"/>
              </a:endParaRPr>
            </a:p>
          </p:txBody>
        </p:sp>
        <p:sp>
          <p:nvSpPr>
            <p:cNvPr id="36" name="Rectangle 37"/>
            <p:cNvSpPr>
              <a:spLocks noChangeArrowheads="1"/>
            </p:cNvSpPr>
            <p:nvPr/>
          </p:nvSpPr>
          <p:spPr bwMode="auto">
            <a:xfrm>
              <a:off x="218" y="1486"/>
              <a:ext cx="638" cy="349"/>
            </a:xfrm>
            <a:prstGeom prst="rect">
              <a:avLst/>
            </a:prstGeom>
            <a:noFill/>
            <a:ln w="9525">
              <a:noFill/>
              <a:miter lim="800000"/>
              <a:headEnd/>
              <a:tailEnd/>
            </a:ln>
          </p:spPr>
          <p:txBody>
            <a:bodyPr wrap="none" lIns="0" tIns="0" rIns="0" bIns="0">
              <a:spAutoFit/>
            </a:bodyPr>
            <a:lstStyle/>
            <a:p>
              <a:pPr algn="r" eaLnBrk="0" hangingPunct="0"/>
              <a:r>
                <a:rPr lang="en-US" b="1" dirty="0">
                  <a:solidFill>
                    <a:srgbClr val="990000"/>
                  </a:solidFill>
                </a:rPr>
                <a:t>Rifle Bolt</a:t>
              </a:r>
              <a:br>
                <a:rPr lang="en-US" b="1" dirty="0">
                  <a:solidFill>
                    <a:srgbClr val="990000"/>
                  </a:solidFill>
                </a:rPr>
              </a:br>
              <a:r>
                <a:rPr lang="en-US" b="1" dirty="0">
                  <a:solidFill>
                    <a:srgbClr val="990000"/>
                  </a:solidFill>
                </a:rPr>
                <a:t>Closing</a:t>
              </a:r>
              <a:endParaRPr lang="en-US" sz="2400" b="1" dirty="0">
                <a:solidFill>
                  <a:srgbClr val="990000"/>
                </a:solidFill>
                <a:latin typeface="Univers" pitchFamily="34" charset="0"/>
              </a:endParaRPr>
            </a:p>
          </p:txBody>
        </p:sp>
        <p:sp>
          <p:nvSpPr>
            <p:cNvPr id="37" name="Rectangle 38"/>
            <p:cNvSpPr>
              <a:spLocks noChangeArrowheads="1"/>
            </p:cNvSpPr>
            <p:nvPr/>
          </p:nvSpPr>
          <p:spPr bwMode="auto">
            <a:xfrm>
              <a:off x="946" y="2353"/>
              <a:ext cx="312" cy="174"/>
            </a:xfrm>
            <a:prstGeom prst="rect">
              <a:avLst/>
            </a:prstGeom>
            <a:solidFill>
              <a:srgbClr val="FFC000"/>
            </a:solidFill>
            <a:ln w="11113">
              <a:solidFill>
                <a:srgbClr val="000000"/>
              </a:solidFill>
              <a:miter lim="800000"/>
              <a:headEnd/>
              <a:tailEnd/>
            </a:ln>
            <a:effectLst/>
          </p:spPr>
          <p:txBody>
            <a:bodyPr/>
            <a:lstStyle/>
            <a:p>
              <a:pPr>
                <a:defRPr/>
              </a:pPr>
              <a:endParaRPr lang="en-US">
                <a:solidFill>
                  <a:srgbClr val="990000"/>
                </a:solidFill>
              </a:endParaRPr>
            </a:p>
          </p:txBody>
        </p:sp>
        <p:sp>
          <p:nvSpPr>
            <p:cNvPr id="38" name="Rectangle 39"/>
            <p:cNvSpPr>
              <a:spLocks noChangeArrowheads="1"/>
            </p:cNvSpPr>
            <p:nvPr/>
          </p:nvSpPr>
          <p:spPr bwMode="auto">
            <a:xfrm>
              <a:off x="946" y="1562"/>
              <a:ext cx="651" cy="175"/>
            </a:xfrm>
            <a:prstGeom prst="rect">
              <a:avLst/>
            </a:prstGeom>
            <a:solidFill>
              <a:srgbClr val="FFC000"/>
            </a:solidFill>
            <a:ln w="11113">
              <a:solidFill>
                <a:srgbClr val="000000"/>
              </a:solidFill>
              <a:miter lim="800000"/>
              <a:headEnd/>
              <a:tailEnd/>
            </a:ln>
            <a:effectLst/>
          </p:spPr>
          <p:txBody>
            <a:bodyPr/>
            <a:lstStyle/>
            <a:p>
              <a:pPr>
                <a:defRPr/>
              </a:pPr>
              <a:endParaRPr lang="en-US">
                <a:solidFill>
                  <a:srgbClr val="990000"/>
                </a:solidFill>
              </a:endParaRPr>
            </a:p>
          </p:txBody>
        </p:sp>
        <p:sp>
          <p:nvSpPr>
            <p:cNvPr id="39" name="Rectangle 40"/>
            <p:cNvSpPr>
              <a:spLocks noChangeArrowheads="1"/>
            </p:cNvSpPr>
            <p:nvPr/>
          </p:nvSpPr>
          <p:spPr bwMode="auto">
            <a:xfrm>
              <a:off x="946" y="3318"/>
              <a:ext cx="312" cy="173"/>
            </a:xfrm>
            <a:prstGeom prst="rect">
              <a:avLst/>
            </a:prstGeom>
            <a:solidFill>
              <a:srgbClr val="006600"/>
            </a:solidFill>
            <a:ln w="11113">
              <a:solidFill>
                <a:srgbClr val="000000"/>
              </a:solidFill>
              <a:miter lim="800000"/>
              <a:headEnd/>
              <a:tailEnd/>
            </a:ln>
            <a:effectLst/>
          </p:spPr>
          <p:txBody>
            <a:bodyPr/>
            <a:lstStyle/>
            <a:p>
              <a:pPr>
                <a:defRPr/>
              </a:pPr>
              <a:endParaRPr lang="en-US">
                <a:solidFill>
                  <a:srgbClr val="990000"/>
                </a:solidFill>
              </a:endParaRPr>
            </a:p>
          </p:txBody>
        </p:sp>
        <p:sp>
          <p:nvSpPr>
            <p:cNvPr id="40" name="Rectangle 41"/>
            <p:cNvSpPr>
              <a:spLocks noChangeArrowheads="1"/>
            </p:cNvSpPr>
            <p:nvPr/>
          </p:nvSpPr>
          <p:spPr bwMode="auto">
            <a:xfrm>
              <a:off x="946" y="2527"/>
              <a:ext cx="559" cy="173"/>
            </a:xfrm>
            <a:prstGeom prst="rect">
              <a:avLst/>
            </a:prstGeom>
            <a:solidFill>
              <a:srgbClr val="006600"/>
            </a:solidFill>
            <a:ln w="11113">
              <a:solidFill>
                <a:srgbClr val="000000"/>
              </a:solidFill>
              <a:miter lim="800000"/>
              <a:headEnd/>
              <a:tailEnd/>
            </a:ln>
            <a:effectLst/>
          </p:spPr>
          <p:txBody>
            <a:bodyPr/>
            <a:lstStyle/>
            <a:p>
              <a:pPr>
                <a:defRPr/>
              </a:pPr>
              <a:endParaRPr lang="en-US">
                <a:solidFill>
                  <a:srgbClr val="990000"/>
                </a:solidFill>
              </a:endParaRPr>
            </a:p>
          </p:txBody>
        </p:sp>
        <p:sp>
          <p:nvSpPr>
            <p:cNvPr id="41" name="Rectangle 42"/>
            <p:cNvSpPr>
              <a:spLocks noChangeArrowheads="1"/>
            </p:cNvSpPr>
            <p:nvPr/>
          </p:nvSpPr>
          <p:spPr bwMode="auto">
            <a:xfrm>
              <a:off x="946" y="1741"/>
              <a:ext cx="3110" cy="174"/>
            </a:xfrm>
            <a:prstGeom prst="rect">
              <a:avLst/>
            </a:prstGeom>
            <a:solidFill>
              <a:srgbClr val="006600"/>
            </a:solidFill>
            <a:ln w="11113">
              <a:solidFill>
                <a:srgbClr val="000000"/>
              </a:solidFill>
              <a:miter lim="800000"/>
              <a:headEnd/>
              <a:tailEnd/>
            </a:ln>
            <a:effectLst/>
          </p:spPr>
          <p:txBody>
            <a:bodyPr/>
            <a:lstStyle/>
            <a:p>
              <a:pPr>
                <a:defRPr/>
              </a:pPr>
              <a:endParaRPr lang="en-US">
                <a:solidFill>
                  <a:srgbClr val="990000"/>
                </a:solidFill>
              </a:endParaRPr>
            </a:p>
          </p:txBody>
        </p:sp>
        <p:sp>
          <p:nvSpPr>
            <p:cNvPr id="42" name="Text Box 43"/>
            <p:cNvSpPr txBox="1">
              <a:spLocks noChangeArrowheads="1"/>
            </p:cNvSpPr>
            <p:nvPr/>
          </p:nvSpPr>
          <p:spPr bwMode="auto">
            <a:xfrm>
              <a:off x="4355" y="2411"/>
              <a:ext cx="943" cy="323"/>
            </a:xfrm>
            <a:prstGeom prst="rect">
              <a:avLst/>
            </a:prstGeom>
            <a:noFill/>
            <a:ln w="9525">
              <a:noFill/>
              <a:miter lim="800000"/>
              <a:headEnd/>
              <a:tailEnd/>
            </a:ln>
          </p:spPr>
          <p:txBody>
            <a:bodyPr wrap="square" lIns="96661" tIns="48331" rIns="96661" bIns="48331">
              <a:spAutoFit/>
            </a:bodyPr>
            <a:lstStyle/>
            <a:p>
              <a:pPr eaLnBrk="0" hangingPunct="0"/>
              <a:r>
                <a:rPr lang="en-US" sz="1400" b="1" dirty="0">
                  <a:solidFill>
                    <a:srgbClr val="990000"/>
                  </a:solidFill>
                  <a:latin typeface="Univers" pitchFamily="34" charset="0"/>
                </a:rPr>
                <a:t>Poor Hearing</a:t>
              </a:r>
              <a:br>
                <a:rPr lang="en-US" sz="1400" b="1" dirty="0">
                  <a:solidFill>
                    <a:srgbClr val="990000"/>
                  </a:solidFill>
                  <a:latin typeface="Univers" pitchFamily="34" charset="0"/>
                </a:rPr>
              </a:br>
              <a:r>
                <a:rPr lang="en-US" sz="1400" b="1" dirty="0">
                  <a:solidFill>
                    <a:srgbClr val="990000"/>
                  </a:solidFill>
                  <a:latin typeface="Univers" pitchFamily="34" charset="0"/>
                </a:rPr>
                <a:t>(H-2)</a:t>
              </a:r>
            </a:p>
          </p:txBody>
        </p:sp>
        <p:sp>
          <p:nvSpPr>
            <p:cNvPr id="43" name="Text Box 44"/>
            <p:cNvSpPr txBox="1">
              <a:spLocks noChangeArrowheads="1"/>
            </p:cNvSpPr>
            <p:nvPr/>
          </p:nvSpPr>
          <p:spPr bwMode="auto">
            <a:xfrm>
              <a:off x="4362" y="2785"/>
              <a:ext cx="1253" cy="333"/>
            </a:xfrm>
            <a:prstGeom prst="rect">
              <a:avLst/>
            </a:prstGeom>
            <a:noFill/>
            <a:ln w="9525">
              <a:noFill/>
              <a:miter lim="800000"/>
              <a:headEnd/>
              <a:tailEnd/>
            </a:ln>
          </p:spPr>
          <p:txBody>
            <a:bodyPr wrap="square" lIns="96661" tIns="48331" rIns="96661" bIns="48331">
              <a:spAutoFit/>
            </a:bodyPr>
            <a:lstStyle/>
            <a:p>
              <a:pPr eaLnBrk="0" hangingPunct="0"/>
              <a:r>
                <a:rPr lang="en-US" sz="1400" b="1" dirty="0">
                  <a:solidFill>
                    <a:srgbClr val="990000"/>
                  </a:solidFill>
                  <a:latin typeface="Univers" pitchFamily="34" charset="0"/>
                </a:rPr>
                <a:t>Acceptable Hearing</a:t>
              </a:r>
              <a:br>
                <a:rPr lang="en-US" sz="1400" b="1" dirty="0">
                  <a:solidFill>
                    <a:srgbClr val="990000"/>
                  </a:solidFill>
                  <a:latin typeface="Univers" pitchFamily="34" charset="0"/>
                </a:rPr>
              </a:br>
              <a:r>
                <a:rPr lang="en-US" sz="1400" b="1" dirty="0">
                  <a:solidFill>
                    <a:srgbClr val="990000"/>
                  </a:solidFill>
                  <a:latin typeface="Univers" pitchFamily="34" charset="0"/>
                </a:rPr>
                <a:t>(H-1)</a:t>
              </a:r>
            </a:p>
          </p:txBody>
        </p:sp>
        <p:sp>
          <p:nvSpPr>
            <p:cNvPr id="44" name="Text Box 45"/>
            <p:cNvSpPr txBox="1">
              <a:spLocks noChangeArrowheads="1"/>
            </p:cNvSpPr>
            <p:nvPr/>
          </p:nvSpPr>
          <p:spPr bwMode="auto">
            <a:xfrm>
              <a:off x="4333" y="1957"/>
              <a:ext cx="1425" cy="455"/>
            </a:xfrm>
            <a:prstGeom prst="rect">
              <a:avLst/>
            </a:prstGeom>
            <a:noFill/>
            <a:ln w="9525">
              <a:noFill/>
              <a:miter lim="800000"/>
              <a:headEnd/>
              <a:tailEnd/>
            </a:ln>
          </p:spPr>
          <p:txBody>
            <a:bodyPr wrap="square" lIns="96661" tIns="48331" rIns="96661" bIns="48331">
              <a:spAutoFit/>
            </a:bodyPr>
            <a:lstStyle/>
            <a:p>
              <a:pPr eaLnBrk="0" hangingPunct="0"/>
              <a:r>
                <a:rPr lang="en-US" sz="1400" b="1" dirty="0">
                  <a:solidFill>
                    <a:srgbClr val="990000"/>
                  </a:solidFill>
                  <a:latin typeface="Univers" pitchFamily="34" charset="0"/>
                </a:rPr>
                <a:t>Poor Hearing </a:t>
              </a:r>
              <a:r>
                <a:rPr lang="en-US" sz="1400" b="1" dirty="0" smtClean="0">
                  <a:solidFill>
                    <a:srgbClr val="990000"/>
                  </a:solidFill>
                  <a:latin typeface="Univers" pitchFamily="34" charset="0"/>
                </a:rPr>
                <a:t>plus a temporary hearing loss</a:t>
              </a:r>
              <a:endParaRPr lang="en-US" sz="1400" b="1" dirty="0">
                <a:solidFill>
                  <a:srgbClr val="990000"/>
                </a:solidFill>
                <a:latin typeface="Univers" pitchFamily="34" charset="0"/>
              </a:endParaRPr>
            </a:p>
            <a:p>
              <a:pPr eaLnBrk="0" hangingPunct="0"/>
              <a:r>
                <a:rPr lang="en-US" sz="1400" b="1" dirty="0">
                  <a:solidFill>
                    <a:srgbClr val="990000"/>
                  </a:solidFill>
                  <a:latin typeface="Univers" pitchFamily="34" charset="0"/>
                </a:rPr>
                <a:t>(H-3)</a:t>
              </a:r>
            </a:p>
          </p:txBody>
        </p:sp>
        <p:sp>
          <p:nvSpPr>
            <p:cNvPr id="45" name="Rectangle 46"/>
            <p:cNvSpPr>
              <a:spLocks noChangeArrowheads="1"/>
            </p:cNvSpPr>
            <p:nvPr/>
          </p:nvSpPr>
          <p:spPr bwMode="auto">
            <a:xfrm>
              <a:off x="4203" y="2839"/>
              <a:ext cx="159" cy="143"/>
            </a:xfrm>
            <a:prstGeom prst="rect">
              <a:avLst/>
            </a:prstGeom>
            <a:solidFill>
              <a:srgbClr val="006600"/>
            </a:solidFill>
            <a:ln w="9525">
              <a:solidFill>
                <a:schemeClr val="tx1"/>
              </a:solidFill>
              <a:miter lim="800000"/>
              <a:headEnd/>
              <a:tailEnd/>
            </a:ln>
            <a:effectLst/>
          </p:spPr>
          <p:txBody>
            <a:bodyPr wrap="none" anchor="ctr"/>
            <a:lstStyle/>
            <a:p>
              <a:pPr>
                <a:defRPr/>
              </a:pPr>
              <a:endParaRPr lang="en-US">
                <a:solidFill>
                  <a:srgbClr val="990000"/>
                </a:solidFill>
              </a:endParaRPr>
            </a:p>
          </p:txBody>
        </p:sp>
        <p:sp>
          <p:nvSpPr>
            <p:cNvPr id="46" name="Rectangle 47"/>
            <p:cNvSpPr>
              <a:spLocks noChangeArrowheads="1"/>
            </p:cNvSpPr>
            <p:nvPr/>
          </p:nvSpPr>
          <p:spPr bwMode="auto">
            <a:xfrm>
              <a:off x="4195" y="2018"/>
              <a:ext cx="159" cy="141"/>
            </a:xfrm>
            <a:prstGeom prst="rect">
              <a:avLst/>
            </a:prstGeom>
            <a:solidFill>
              <a:srgbClr val="FF0000"/>
            </a:solidFill>
            <a:ln w="9525">
              <a:solidFill>
                <a:schemeClr val="tx1"/>
              </a:solidFill>
              <a:miter lim="800000"/>
              <a:headEnd/>
              <a:tailEnd/>
            </a:ln>
            <a:effectLst/>
          </p:spPr>
          <p:txBody>
            <a:bodyPr wrap="none" anchor="ctr"/>
            <a:lstStyle/>
            <a:p>
              <a:pPr>
                <a:defRPr/>
              </a:pPr>
              <a:endParaRPr lang="en-US">
                <a:solidFill>
                  <a:srgbClr val="990000"/>
                </a:solidFill>
              </a:endParaRPr>
            </a:p>
          </p:txBody>
        </p:sp>
        <p:sp>
          <p:nvSpPr>
            <p:cNvPr id="47" name="Rectangle 48"/>
            <p:cNvSpPr>
              <a:spLocks noChangeArrowheads="1"/>
            </p:cNvSpPr>
            <p:nvPr/>
          </p:nvSpPr>
          <p:spPr bwMode="auto">
            <a:xfrm>
              <a:off x="4195" y="2464"/>
              <a:ext cx="159" cy="141"/>
            </a:xfrm>
            <a:prstGeom prst="rect">
              <a:avLst/>
            </a:prstGeom>
            <a:solidFill>
              <a:srgbClr val="FFC000"/>
            </a:solidFill>
            <a:ln w="9525">
              <a:solidFill>
                <a:schemeClr val="tx1"/>
              </a:solidFill>
              <a:miter lim="800000"/>
              <a:headEnd/>
              <a:tailEnd/>
            </a:ln>
            <a:effectLst/>
          </p:spPr>
          <p:txBody>
            <a:bodyPr wrap="none" anchor="ctr"/>
            <a:lstStyle/>
            <a:p>
              <a:pPr>
                <a:defRPr/>
              </a:pPr>
              <a:endParaRPr lang="en-US">
                <a:solidFill>
                  <a:srgbClr val="990000"/>
                </a:solidFill>
              </a:endParaRPr>
            </a:p>
          </p:txBody>
        </p:sp>
        <p:sp>
          <p:nvSpPr>
            <p:cNvPr id="48" name="Line 49"/>
            <p:cNvSpPr>
              <a:spLocks noChangeShapeType="1"/>
            </p:cNvSpPr>
            <p:nvPr/>
          </p:nvSpPr>
          <p:spPr bwMode="auto">
            <a:xfrm>
              <a:off x="939" y="1271"/>
              <a:ext cx="1" cy="2367"/>
            </a:xfrm>
            <a:prstGeom prst="line">
              <a:avLst/>
            </a:prstGeom>
            <a:noFill/>
            <a:ln w="11176" cmpd="sng">
              <a:solidFill>
                <a:schemeClr val="bg2"/>
              </a:solidFill>
              <a:round/>
              <a:headEnd/>
              <a:tailEnd/>
            </a:ln>
            <a:effectLst/>
          </p:spPr>
          <p:txBody>
            <a:bodyPr/>
            <a:lstStyle/>
            <a:p>
              <a:endParaRPr lang="en-US"/>
            </a:p>
          </p:txBody>
        </p:sp>
        <p:sp>
          <p:nvSpPr>
            <p:cNvPr id="49" name="Text Box 50"/>
            <p:cNvSpPr txBox="1">
              <a:spLocks noChangeArrowheads="1"/>
            </p:cNvSpPr>
            <p:nvPr/>
          </p:nvSpPr>
          <p:spPr bwMode="auto">
            <a:xfrm>
              <a:off x="1750" y="3879"/>
              <a:ext cx="1243" cy="361"/>
            </a:xfrm>
            <a:prstGeom prst="rect">
              <a:avLst/>
            </a:prstGeom>
            <a:noFill/>
            <a:ln w="9525">
              <a:noFill/>
              <a:miter lim="800000"/>
              <a:headEnd/>
              <a:tailEnd/>
            </a:ln>
          </p:spPr>
          <p:txBody>
            <a:bodyPr wrap="none" lIns="96661" tIns="48331" rIns="96661" bIns="48331">
              <a:spAutoFit/>
            </a:bodyPr>
            <a:lstStyle/>
            <a:p>
              <a:pPr eaLnBrk="0" hangingPunct="0"/>
              <a:endParaRPr lang="en-US" sz="1600" b="1" dirty="0" smtClean="0"/>
            </a:p>
            <a:p>
              <a:pPr eaLnBrk="0" hangingPunct="0"/>
              <a:r>
                <a:rPr lang="en-US" sz="1600" b="1" dirty="0" smtClean="0"/>
                <a:t>Distance </a:t>
              </a:r>
              <a:r>
                <a:rPr lang="en-US" sz="1600" b="1" dirty="0"/>
                <a:t>in Meters</a:t>
              </a:r>
            </a:p>
          </p:txBody>
        </p:sp>
      </p:grpSp>
      <p:cxnSp>
        <p:nvCxnSpPr>
          <p:cNvPr id="51" name="Straight Connector 50"/>
          <p:cNvCxnSpPr>
            <a:stCxn id="48" idx="1"/>
          </p:cNvCxnSpPr>
          <p:nvPr/>
        </p:nvCxnSpPr>
        <p:spPr bwMode="auto">
          <a:xfrm>
            <a:off x="1353510" y="5333989"/>
            <a:ext cx="5106667" cy="99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V="1">
            <a:off x="6472052" y="1650671"/>
            <a:ext cx="11876" cy="37169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a:stCxn id="48" idx="0"/>
          </p:cNvCxnSpPr>
          <p:nvPr/>
        </p:nvCxnSpPr>
        <p:spPr bwMode="auto">
          <a:xfrm>
            <a:off x="1351893" y="1461455"/>
            <a:ext cx="5108283" cy="1108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
          <p:cNvSpPr txBox="1">
            <a:spLocks noChangeArrowheads="1"/>
          </p:cNvSpPr>
          <p:nvPr/>
        </p:nvSpPr>
        <p:spPr bwMode="auto">
          <a:xfrm>
            <a:off x="3360717" y="4022769"/>
            <a:ext cx="3096518" cy="1015647"/>
          </a:xfrm>
          <a:prstGeom prst="rect">
            <a:avLst/>
          </a:prstGeom>
          <a:noFill/>
          <a:ln w="9525">
            <a:solidFill>
              <a:schemeClr val="bg1"/>
            </a:solidFill>
            <a:miter lim="800000"/>
            <a:headEnd/>
            <a:tailEnd/>
          </a:ln>
          <a:effectLst/>
        </p:spPr>
        <p:txBody>
          <a:bodyPr wrap="square" lIns="91424" tIns="45712" rIns="91424" bIns="45712">
            <a:spAutoFit/>
          </a:bodyPr>
          <a:lstStyle/>
          <a:p>
            <a:pPr algn="ctr" defTabSz="914403" eaLnBrk="0" hangingPunct="0">
              <a:defRPr/>
            </a:pPr>
            <a:r>
              <a:rPr lang="en-US" sz="2000" b="1" dirty="0" smtClean="0">
                <a:solidFill>
                  <a:srgbClr val="990000"/>
                </a:solidFill>
                <a:effectLst>
                  <a:outerShdw blurRad="38100" dist="38100" dir="2700000" algn="tl">
                    <a:srgbClr val="C0C0C0"/>
                  </a:outerShdw>
                </a:effectLst>
              </a:rPr>
              <a:t>Detection distance</a:t>
            </a:r>
          </a:p>
          <a:p>
            <a:pPr algn="ctr" defTabSz="914403" eaLnBrk="0" hangingPunct="0">
              <a:defRPr/>
            </a:pPr>
            <a:r>
              <a:rPr lang="en-US" sz="2000" b="1" dirty="0" smtClean="0">
                <a:solidFill>
                  <a:srgbClr val="990000"/>
                </a:solidFill>
                <a:effectLst>
                  <a:outerShdw blurRad="38100" dist="38100" dir="2700000" algn="tl">
                    <a:srgbClr val="C0C0C0"/>
                  </a:outerShdw>
                </a:effectLst>
              </a:rPr>
              <a:t> decreases rapidly as hearing loss increases.</a:t>
            </a:r>
            <a:endParaRPr lang="en-US" sz="2000" b="1" dirty="0">
              <a:solidFill>
                <a:srgbClr val="990000"/>
              </a:solidFill>
              <a:effectLst>
                <a:outerShdw blurRad="38100" dist="38100" dir="2700000" algn="tl">
                  <a:srgbClr val="C0C0C0"/>
                </a:outerShdw>
              </a:effectLst>
            </a:endParaRPr>
          </a:p>
        </p:txBody>
      </p:sp>
      <p:sp>
        <p:nvSpPr>
          <p:cNvPr id="59" name="TextBox 58"/>
          <p:cNvSpPr txBox="1"/>
          <p:nvPr/>
        </p:nvSpPr>
        <p:spPr>
          <a:xfrm>
            <a:off x="1816925" y="1068780"/>
            <a:ext cx="4085112" cy="369332"/>
          </a:xfrm>
          <a:prstGeom prst="rect">
            <a:avLst/>
          </a:prstGeom>
          <a:noFill/>
        </p:spPr>
        <p:txBody>
          <a:bodyPr wrap="square" rtlCol="0">
            <a:spAutoFit/>
          </a:bodyPr>
          <a:lstStyle/>
          <a:p>
            <a:r>
              <a:rPr lang="en-US" dirty="0" smtClean="0"/>
              <a:t>Detection of Sound by Hearing Ability</a:t>
            </a:r>
            <a:endParaRPr lang="en-US" dirty="0"/>
          </a:p>
        </p:txBody>
      </p:sp>
      <p:sp>
        <p:nvSpPr>
          <p:cNvPr id="56" name="TextBox 55"/>
          <p:cNvSpPr txBox="1"/>
          <p:nvPr/>
        </p:nvSpPr>
        <p:spPr>
          <a:xfrm>
            <a:off x="5628904" y="6008915"/>
            <a:ext cx="3218213" cy="461665"/>
          </a:xfrm>
          <a:prstGeom prst="rect">
            <a:avLst/>
          </a:prstGeom>
          <a:noFill/>
        </p:spPr>
        <p:txBody>
          <a:bodyPr wrap="square" rtlCol="0">
            <a:spAutoFit/>
          </a:bodyPr>
          <a:lstStyle/>
          <a:p>
            <a:r>
              <a:rPr lang="en-US" sz="800" dirty="0" smtClean="0"/>
              <a:t>Price, G. R., Kalb, J. T. and </a:t>
            </a:r>
            <a:r>
              <a:rPr lang="en-US" sz="800" dirty="0" err="1" smtClean="0"/>
              <a:t>Garinther</a:t>
            </a:r>
            <a:r>
              <a:rPr lang="en-US" sz="800" dirty="0" smtClean="0"/>
              <a:t>, G. R. (1989). "Toward a measure of auditory handicap in the Army", Ann Otol. </a:t>
            </a:r>
            <a:r>
              <a:rPr lang="en-US" sz="800" dirty="0" err="1" smtClean="0"/>
              <a:t>Rhinol</a:t>
            </a:r>
            <a:r>
              <a:rPr lang="en-US" sz="800" dirty="0" smtClean="0"/>
              <a:t>. </a:t>
            </a:r>
            <a:r>
              <a:rPr lang="en-US" sz="800" dirty="0" err="1" smtClean="0"/>
              <a:t>Laryngol</a:t>
            </a:r>
            <a:r>
              <a:rPr lang="en-US" sz="800" dirty="0" smtClean="0"/>
              <a:t>. 98, 42-52.</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92221" y="726558"/>
            <a:ext cx="8230810" cy="456662"/>
          </a:xfrm>
        </p:spPr>
        <p:txBody>
          <a:bodyPr/>
          <a:lstStyle/>
          <a:p>
            <a:pPr eaLnBrk="1" hangingPunct="1"/>
            <a:r>
              <a:rPr lang="en-US" dirty="0" smtClean="0">
                <a:solidFill>
                  <a:srgbClr val="800000"/>
                </a:solidFill>
              </a:rPr>
              <a:t>HEARING AND NOISE</a:t>
            </a:r>
          </a:p>
        </p:txBody>
      </p:sp>
      <p:pic>
        <p:nvPicPr>
          <p:cNvPr id="2052" name="Picture 2" descr="Ear"/>
          <p:cNvPicPr>
            <a:picLocks noChangeAspect="1" noChangeArrowheads="1"/>
          </p:cNvPicPr>
          <p:nvPr/>
        </p:nvPicPr>
        <p:blipFill>
          <a:blip r:embed="rId4" cstate="print"/>
          <a:srcRect/>
          <a:stretch>
            <a:fillRect/>
          </a:stretch>
        </p:blipFill>
        <p:spPr bwMode="auto">
          <a:xfrm>
            <a:off x="1413632" y="1353786"/>
            <a:ext cx="7542892" cy="5070765"/>
          </a:xfrm>
          <a:prstGeom prst="rect">
            <a:avLst/>
          </a:prstGeom>
          <a:noFill/>
          <a:ln w="57150">
            <a:solidFill>
              <a:srgbClr val="000000"/>
            </a:solidFill>
            <a:miter lim="800000"/>
            <a:headEnd/>
            <a:tailEnd/>
          </a:ln>
        </p:spPr>
      </p:pic>
      <p:sp>
        <p:nvSpPr>
          <p:cNvPr id="14" name="Curved Up Arrow 13"/>
          <p:cNvSpPr/>
          <p:nvPr/>
        </p:nvSpPr>
        <p:spPr>
          <a:xfrm rot="12179632" flipH="1" flipV="1">
            <a:off x="2021418" y="3420070"/>
            <a:ext cx="2143881" cy="470297"/>
          </a:xfrm>
          <a:prstGeom prst="curved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schemeClr val="tx1"/>
              </a:solidFill>
            </a:endParaRPr>
          </a:p>
        </p:txBody>
      </p:sp>
      <p:sp>
        <p:nvSpPr>
          <p:cNvPr id="16" name="Curved Up Arrow 15"/>
          <p:cNvSpPr/>
          <p:nvPr/>
        </p:nvSpPr>
        <p:spPr>
          <a:xfrm rot="8644574" flipH="1">
            <a:off x="2128762" y="4497586"/>
            <a:ext cx="2322286" cy="503039"/>
          </a:xfrm>
          <a:prstGeom prst="curved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schemeClr val="tx1"/>
              </a:solidFill>
            </a:endParaRPr>
          </a:p>
        </p:txBody>
      </p:sp>
      <p:sp>
        <p:nvSpPr>
          <p:cNvPr id="18" name="Right Arrow 17"/>
          <p:cNvSpPr/>
          <p:nvPr/>
        </p:nvSpPr>
        <p:spPr>
          <a:xfrm rot="21121625">
            <a:off x="2202846" y="4086821"/>
            <a:ext cx="3215821" cy="99715"/>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graphicFrame>
        <p:nvGraphicFramePr>
          <p:cNvPr id="2050" name="Object 4"/>
          <p:cNvGraphicFramePr>
            <a:graphicFrameLocks noChangeAspect="1"/>
          </p:cNvGraphicFramePr>
          <p:nvPr/>
        </p:nvGraphicFramePr>
        <p:xfrm>
          <a:off x="213756" y="3574472"/>
          <a:ext cx="1949148" cy="1686298"/>
        </p:xfrm>
        <a:graphic>
          <a:graphicData uri="http://schemas.openxmlformats.org/presentationml/2006/ole">
            <p:oleObj spid="_x0000_s4098" name="Presentation" r:id="rId5" imgW="3429000" imgH="2571840" progId="PowerPoint.Show.8">
              <p:embed/>
            </p:oleObj>
          </a:graphicData>
        </a:graphic>
      </p:graphicFrame>
      <p:sp>
        <p:nvSpPr>
          <p:cNvPr id="2056" name="Text Box 3"/>
          <p:cNvSpPr txBox="1">
            <a:spLocks noChangeArrowheads="1"/>
          </p:cNvSpPr>
          <p:nvPr/>
        </p:nvSpPr>
        <p:spPr bwMode="auto">
          <a:xfrm>
            <a:off x="3675441" y="2507754"/>
            <a:ext cx="1800477" cy="523212"/>
          </a:xfrm>
          <a:prstGeom prst="rect">
            <a:avLst/>
          </a:prstGeom>
          <a:noFill/>
          <a:ln w="12700">
            <a:noFill/>
            <a:miter lim="800000"/>
            <a:headEnd/>
            <a:tailEnd/>
          </a:ln>
        </p:spPr>
        <p:txBody>
          <a:bodyPr wrap="none" lIns="91432" tIns="45716" rIns="91432" bIns="45716">
            <a:spAutoFit/>
          </a:bodyPr>
          <a:lstStyle/>
          <a:p>
            <a:pPr eaLnBrk="0" hangingPunct="0"/>
            <a:r>
              <a:rPr lang="en-US" sz="2800" b="1" dirty="0">
                <a:solidFill>
                  <a:srgbClr val="000000"/>
                </a:solidFill>
              </a:rPr>
              <a:t>Ear</a:t>
            </a:r>
            <a:r>
              <a:rPr lang="en-US" sz="2800" b="1" dirty="0">
                <a:solidFill>
                  <a:srgbClr val="FFFFFF"/>
                </a:solidFill>
              </a:rPr>
              <a:t> </a:t>
            </a:r>
            <a:r>
              <a:rPr lang="en-US" sz="2800" b="1" dirty="0">
                <a:solidFill>
                  <a:srgbClr val="000000"/>
                </a:solidFill>
              </a:rPr>
              <a:t>Drum</a:t>
            </a:r>
            <a:endParaRPr lang="en-US" sz="2800" b="1" dirty="0">
              <a:solidFill>
                <a:srgbClr val="FFFFFF"/>
              </a:solidFill>
            </a:endParaRPr>
          </a:p>
        </p:txBody>
      </p:sp>
      <p:sp>
        <p:nvSpPr>
          <p:cNvPr id="2057" name="Text Box 4"/>
          <p:cNvSpPr txBox="1">
            <a:spLocks noChangeArrowheads="1"/>
          </p:cNvSpPr>
          <p:nvPr/>
        </p:nvSpPr>
        <p:spPr bwMode="auto">
          <a:xfrm>
            <a:off x="6020405" y="1422797"/>
            <a:ext cx="2665489" cy="525364"/>
          </a:xfrm>
          <a:prstGeom prst="rect">
            <a:avLst/>
          </a:prstGeom>
          <a:noFill/>
          <a:ln w="12700">
            <a:noFill/>
            <a:miter lim="800000"/>
            <a:headEnd/>
            <a:tailEnd/>
          </a:ln>
        </p:spPr>
        <p:txBody>
          <a:bodyPr wrap="none" lIns="91432" tIns="45716" rIns="91432" bIns="45716">
            <a:spAutoFit/>
          </a:bodyPr>
          <a:lstStyle/>
          <a:p>
            <a:pPr eaLnBrk="0" hangingPunct="0"/>
            <a:r>
              <a:rPr lang="en-US" sz="2800" b="1" dirty="0">
                <a:solidFill>
                  <a:srgbClr val="000000"/>
                </a:solidFill>
              </a:rPr>
              <a:t>Hearing Nerve</a:t>
            </a:r>
            <a:endParaRPr lang="en-US" sz="2800" b="1" dirty="0">
              <a:solidFill>
                <a:srgbClr val="FFFFFF"/>
              </a:solidFill>
            </a:endParaRPr>
          </a:p>
        </p:txBody>
      </p:sp>
      <p:sp>
        <p:nvSpPr>
          <p:cNvPr id="2058" name="Text Box 5"/>
          <p:cNvSpPr txBox="1">
            <a:spLocks noChangeArrowheads="1"/>
          </p:cNvSpPr>
          <p:nvPr/>
        </p:nvSpPr>
        <p:spPr bwMode="auto">
          <a:xfrm rot="-3868329">
            <a:off x="7238835" y="3192383"/>
            <a:ext cx="2265164" cy="723267"/>
          </a:xfrm>
          <a:prstGeom prst="rect">
            <a:avLst/>
          </a:prstGeom>
          <a:noFill/>
          <a:ln w="12700">
            <a:noFill/>
            <a:miter lim="800000"/>
            <a:headEnd/>
            <a:tailEnd/>
          </a:ln>
        </p:spPr>
        <p:txBody>
          <a:bodyPr lIns="91432" tIns="45716" rIns="91432" bIns="45716">
            <a:spAutoFit/>
          </a:bodyPr>
          <a:lstStyle/>
          <a:p>
            <a:pPr algn="ctr" eaLnBrk="0" hangingPunct="0"/>
            <a:r>
              <a:rPr lang="en-US" sz="2400" b="1" dirty="0">
                <a:solidFill>
                  <a:srgbClr val="000000"/>
                </a:solidFill>
              </a:rPr>
              <a:t>Cochlea</a:t>
            </a:r>
          </a:p>
          <a:p>
            <a:pPr algn="ctr" eaLnBrk="0" hangingPunct="0"/>
            <a:r>
              <a:rPr lang="en-US" sz="1600" b="1" dirty="0" smtClean="0">
                <a:solidFill>
                  <a:srgbClr val="000000"/>
                </a:solidFill>
              </a:rPr>
              <a:t>(Inner Ear)</a:t>
            </a:r>
            <a:endParaRPr lang="en-US" sz="1600" b="1" dirty="0">
              <a:solidFill>
                <a:srgbClr val="FFFFFF"/>
              </a:solidFill>
            </a:endParaRPr>
          </a:p>
        </p:txBody>
      </p:sp>
      <p:sp>
        <p:nvSpPr>
          <p:cNvPr id="2059" name="Line 12"/>
          <p:cNvSpPr>
            <a:spLocks noChangeShapeType="1"/>
          </p:cNvSpPr>
          <p:nvPr/>
        </p:nvSpPr>
        <p:spPr bwMode="auto">
          <a:xfrm>
            <a:off x="4588631" y="2942333"/>
            <a:ext cx="820964" cy="562570"/>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sp>
        <p:nvSpPr>
          <p:cNvPr id="2060" name="Line 13"/>
          <p:cNvSpPr>
            <a:spLocks noChangeShapeType="1"/>
          </p:cNvSpPr>
          <p:nvPr/>
        </p:nvSpPr>
        <p:spPr bwMode="auto">
          <a:xfrm flipH="1">
            <a:off x="7790598" y="3384468"/>
            <a:ext cx="355875" cy="227215"/>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sp>
        <p:nvSpPr>
          <p:cNvPr id="2061" name="Line 14"/>
          <p:cNvSpPr>
            <a:spLocks noChangeShapeType="1"/>
          </p:cNvSpPr>
          <p:nvPr/>
        </p:nvSpPr>
        <p:spPr bwMode="auto">
          <a:xfrm>
            <a:off x="7391703" y="1905000"/>
            <a:ext cx="609297" cy="837903"/>
          </a:xfrm>
          <a:prstGeom prst="line">
            <a:avLst/>
          </a:prstGeom>
          <a:noFill/>
          <a:ln w="57150">
            <a:solidFill>
              <a:srgbClr val="000000"/>
            </a:solidFill>
            <a:round/>
            <a:headEnd/>
            <a:tailEnd type="triangle" w="med" len="med"/>
          </a:ln>
        </p:spPr>
        <p:txBody>
          <a:bodyPr wrap="none" lIns="91432" tIns="45716" rIns="91432" bIns="45716" anchor="ctr"/>
          <a:lstStyle/>
          <a:p>
            <a:endParaRPr lang="en-US" dirty="0"/>
          </a:p>
        </p:txBody>
      </p:sp>
      <p:grpSp>
        <p:nvGrpSpPr>
          <p:cNvPr id="2" name="Group 41"/>
          <p:cNvGrpSpPr>
            <a:grpSpLocks/>
          </p:cNvGrpSpPr>
          <p:nvPr/>
        </p:nvGrpSpPr>
        <p:grpSpPr bwMode="auto">
          <a:xfrm>
            <a:off x="5427739" y="3565922"/>
            <a:ext cx="468690" cy="455414"/>
            <a:chOff x="304800" y="1524000"/>
            <a:chExt cx="469490" cy="454743"/>
          </a:xfrm>
        </p:grpSpPr>
        <p:sp>
          <p:nvSpPr>
            <p:cNvPr id="40" name="Freeform 39"/>
            <p:cNvSpPr/>
            <p:nvPr/>
          </p:nvSpPr>
          <p:spPr>
            <a:xfrm>
              <a:off x="304800" y="1524000"/>
              <a:ext cx="469490" cy="410160"/>
            </a:xfrm>
            <a:custGeom>
              <a:avLst/>
              <a:gdLst>
                <a:gd name="connsiteX0" fmla="*/ 12290 w 469490"/>
                <a:gd name="connsiteY0" fmla="*/ 12291 h 410497"/>
                <a:gd name="connsiteX1" fmla="*/ 56535 w 469490"/>
                <a:gd name="connsiteY1" fmla="*/ 27039 h 410497"/>
                <a:gd name="connsiteX2" fmla="*/ 248264 w 469490"/>
                <a:gd name="connsiteY2" fmla="*/ 71284 h 410497"/>
                <a:gd name="connsiteX3" fmla="*/ 145025 w 469490"/>
                <a:gd name="connsiteY3" fmla="*/ 233517 h 410497"/>
                <a:gd name="connsiteX4" fmla="*/ 351503 w 469490"/>
                <a:gd name="connsiteY4" fmla="*/ 233517 h 410497"/>
                <a:gd name="connsiteX5" fmla="*/ 248264 w 469490"/>
                <a:gd name="connsiteY5" fmla="*/ 410497 h 410497"/>
                <a:gd name="connsiteX6" fmla="*/ 469490 w 469490"/>
                <a:gd name="connsiteY6" fmla="*/ 410497 h 41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490" h="410497">
                  <a:moveTo>
                    <a:pt x="12290" y="12291"/>
                  </a:moveTo>
                  <a:cubicBezTo>
                    <a:pt x="27038" y="17207"/>
                    <a:pt x="0" y="0"/>
                    <a:pt x="56535" y="27039"/>
                  </a:cubicBezTo>
                  <a:lnTo>
                    <a:pt x="248264" y="71284"/>
                  </a:lnTo>
                  <a:lnTo>
                    <a:pt x="145025" y="233517"/>
                  </a:lnTo>
                  <a:lnTo>
                    <a:pt x="351503" y="233517"/>
                  </a:lnTo>
                  <a:lnTo>
                    <a:pt x="248264" y="410497"/>
                  </a:lnTo>
                  <a:lnTo>
                    <a:pt x="469490" y="410497"/>
                  </a:lnTo>
                </a:path>
              </a:pathLst>
            </a:custGeom>
            <a:ln w="381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 name="Freeform 40"/>
            <p:cNvSpPr/>
            <p:nvPr/>
          </p:nvSpPr>
          <p:spPr>
            <a:xfrm>
              <a:off x="686450" y="1876203"/>
              <a:ext cx="72695" cy="102540"/>
            </a:xfrm>
            <a:custGeom>
              <a:avLst/>
              <a:gdLst>
                <a:gd name="connsiteX0" fmla="*/ 0 w 73742"/>
                <a:gd name="connsiteY0" fmla="*/ 0 h 103239"/>
                <a:gd name="connsiteX1" fmla="*/ 73742 w 73742"/>
                <a:gd name="connsiteY1" fmla="*/ 58994 h 103239"/>
                <a:gd name="connsiteX2" fmla="*/ 0 w 73742"/>
                <a:gd name="connsiteY2" fmla="*/ 103239 h 103239"/>
              </a:gdLst>
              <a:ahLst/>
              <a:cxnLst>
                <a:cxn ang="0">
                  <a:pos x="connsiteX0" y="connsiteY0"/>
                </a:cxn>
                <a:cxn ang="0">
                  <a:pos x="connsiteX1" y="connsiteY1"/>
                </a:cxn>
                <a:cxn ang="0">
                  <a:pos x="connsiteX2" y="connsiteY2"/>
                </a:cxn>
              </a:cxnLst>
              <a:rect l="l" t="t" r="r" b="b"/>
              <a:pathLst>
                <a:path w="73742" h="103239">
                  <a:moveTo>
                    <a:pt x="0" y="0"/>
                  </a:moveTo>
                  <a:lnTo>
                    <a:pt x="73742" y="58994"/>
                  </a:lnTo>
                  <a:lnTo>
                    <a:pt x="0" y="103239"/>
                  </a:lnTo>
                </a:path>
              </a:pathLst>
            </a:custGeom>
            <a:ln w="381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cxnSp>
        <p:nvCxnSpPr>
          <p:cNvPr id="53" name="Curved Connector 52"/>
          <p:cNvCxnSpPr/>
          <p:nvPr/>
        </p:nvCxnSpPr>
        <p:spPr>
          <a:xfrm>
            <a:off x="6477001" y="3429000"/>
            <a:ext cx="505690" cy="477982"/>
          </a:xfrm>
          <a:prstGeom prst="curvedConnector3">
            <a:avLst>
              <a:gd name="adj1" fmla="val 50000"/>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253238" y="3229571"/>
            <a:ext cx="207131" cy="177106"/>
          </a:xfrm>
          <a:custGeom>
            <a:avLst/>
            <a:gdLst>
              <a:gd name="connsiteX0" fmla="*/ 0 w 206478"/>
              <a:gd name="connsiteY0" fmla="*/ 147484 h 176980"/>
              <a:gd name="connsiteX1" fmla="*/ 132736 w 206478"/>
              <a:gd name="connsiteY1" fmla="*/ 0 h 176980"/>
              <a:gd name="connsiteX2" fmla="*/ 58994 w 206478"/>
              <a:gd name="connsiteY2" fmla="*/ 176980 h 176980"/>
              <a:gd name="connsiteX3" fmla="*/ 206478 w 206478"/>
              <a:gd name="connsiteY3" fmla="*/ 29497 h 176980"/>
              <a:gd name="connsiteX4" fmla="*/ 191729 w 206478"/>
              <a:gd name="connsiteY4" fmla="*/ 117987 h 17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78" h="176980">
                <a:moveTo>
                  <a:pt x="0" y="147484"/>
                </a:moveTo>
                <a:lnTo>
                  <a:pt x="132736" y="0"/>
                </a:lnTo>
                <a:lnTo>
                  <a:pt x="58994" y="176980"/>
                </a:lnTo>
                <a:lnTo>
                  <a:pt x="206478" y="29497"/>
                </a:lnTo>
                <a:lnTo>
                  <a:pt x="191729" y="117987"/>
                </a:lnTo>
              </a:path>
            </a:pathLst>
          </a:custGeom>
          <a:solidFill>
            <a:schemeClr val="tx1"/>
          </a:solidFill>
          <a:ln w="28575">
            <a:solidFill>
              <a:srgbClr val="FFFF00"/>
            </a:solidFill>
          </a:ln>
        </p:spPr>
        <p:style>
          <a:lnRef idx="1">
            <a:schemeClr val="accent1"/>
          </a:lnRef>
          <a:fillRef idx="0">
            <a:schemeClr val="accent1"/>
          </a:fillRef>
          <a:effectRef idx="0">
            <a:schemeClr val="accent1"/>
          </a:effectRef>
          <a:fontRef idx="minor">
            <a:schemeClr val="tx1"/>
          </a:fontRef>
        </p:style>
        <p:txBody>
          <a:bodyPr lIns="91432" tIns="45716" rIns="91432" bIns="45716" anchor="ctr"/>
          <a:lstStyle/>
          <a:p>
            <a:pPr algn="ctr">
              <a:defRPr/>
            </a:pPr>
            <a:endParaRPr lang="en-US" dirty="0"/>
          </a:p>
        </p:txBody>
      </p:sp>
      <p:grpSp>
        <p:nvGrpSpPr>
          <p:cNvPr id="3" name="Group 62"/>
          <p:cNvGrpSpPr>
            <a:grpSpLocks/>
          </p:cNvGrpSpPr>
          <p:nvPr/>
        </p:nvGrpSpPr>
        <p:grpSpPr bwMode="auto">
          <a:xfrm>
            <a:off x="6694248" y="3913465"/>
            <a:ext cx="1829405" cy="1296293"/>
            <a:chOff x="6705600" y="4343400"/>
            <a:chExt cx="1828800" cy="1295400"/>
          </a:xfrm>
        </p:grpSpPr>
        <p:sp>
          <p:nvSpPr>
            <p:cNvPr id="61" name="Explosion 2 60"/>
            <p:cNvSpPr/>
            <p:nvPr/>
          </p:nvSpPr>
          <p:spPr>
            <a:xfrm rot="847562">
              <a:off x="6705600" y="4343400"/>
              <a:ext cx="18288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8" name="TextBox 61"/>
            <p:cNvSpPr txBox="1">
              <a:spLocks noChangeArrowheads="1"/>
            </p:cNvSpPr>
            <p:nvPr/>
          </p:nvSpPr>
          <p:spPr bwMode="auto">
            <a:xfrm>
              <a:off x="7010400" y="4800600"/>
              <a:ext cx="1253787" cy="369078"/>
            </a:xfrm>
            <a:prstGeom prst="rect">
              <a:avLst/>
            </a:prstGeom>
            <a:noFill/>
            <a:ln w="9525">
              <a:noFill/>
              <a:miter lim="800000"/>
              <a:headEnd/>
              <a:tailEnd/>
            </a:ln>
          </p:spPr>
          <p:txBody>
            <a:bodyPr wrap="square">
              <a:spAutoFit/>
            </a:bodyPr>
            <a:lstStyle/>
            <a:p>
              <a:pPr algn="ctr"/>
              <a:r>
                <a:rPr lang="en-US" b="1" dirty="0" smtClean="0"/>
                <a:t>Damage!</a:t>
              </a:r>
              <a:endParaRPr lang="en-US" b="1" dirty="0"/>
            </a:p>
          </p:txBody>
        </p:sp>
      </p:grpSp>
      <p:sp>
        <p:nvSpPr>
          <p:cNvPr id="23" name="Oval 22"/>
          <p:cNvSpPr/>
          <p:nvPr/>
        </p:nvSpPr>
        <p:spPr bwMode="auto">
          <a:xfrm>
            <a:off x="0" y="2220686"/>
            <a:ext cx="1579418" cy="14369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dirty="0" smtClean="0"/>
              <a:t>Noise = Vibrating Air Molecules</a:t>
            </a:r>
            <a:endParaRPr lang="en-US" sz="1400" b="1" dirty="0"/>
          </a:p>
        </p:txBody>
      </p:sp>
      <p:sp>
        <p:nvSpPr>
          <p:cNvPr id="25" name="TextBox 24"/>
          <p:cNvSpPr txBox="1"/>
          <p:nvPr/>
        </p:nvSpPr>
        <p:spPr>
          <a:xfrm>
            <a:off x="6958941" y="6198920"/>
            <a:ext cx="2386940" cy="215444"/>
          </a:xfrm>
          <a:prstGeom prst="rect">
            <a:avLst/>
          </a:prstGeom>
          <a:noFill/>
        </p:spPr>
        <p:txBody>
          <a:bodyPr wrap="square" rtlCol="0">
            <a:spAutoFit/>
          </a:bodyPr>
          <a:lstStyle/>
          <a:p>
            <a:r>
              <a:rPr lang="en-US" sz="800" dirty="0" smtClean="0"/>
              <a:t>Diagram Courtesy of </a:t>
            </a:r>
            <a:r>
              <a:rPr lang="en-US" sz="800" dirty="0" err="1" smtClean="0"/>
              <a:t>Troels</a:t>
            </a:r>
            <a:r>
              <a:rPr lang="en-US" sz="800" dirty="0" smtClean="0"/>
              <a:t> </a:t>
            </a:r>
            <a:r>
              <a:rPr lang="en-US" sz="800" dirty="0" err="1" smtClean="0"/>
              <a:t>Loyborg</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5972" y="1007101"/>
            <a:ext cx="8230810" cy="456662"/>
          </a:xfrm>
        </p:spPr>
        <p:txBody>
          <a:bodyPr/>
          <a:lstStyle/>
          <a:p>
            <a:pPr eaLnBrk="1" hangingPunct="1"/>
            <a:r>
              <a:rPr lang="en-US" dirty="0" smtClean="0">
                <a:solidFill>
                  <a:srgbClr val="800000"/>
                </a:solidFill>
              </a:rPr>
              <a:t>INSIDE THE COCHLEA</a:t>
            </a:r>
          </a:p>
        </p:txBody>
      </p:sp>
      <p:pic>
        <p:nvPicPr>
          <p:cNvPr id="55300" name="Picture 4" descr="Normal micro"/>
          <p:cNvPicPr>
            <a:picLocks noChangeAspect="1" noChangeArrowheads="1"/>
          </p:cNvPicPr>
          <p:nvPr/>
        </p:nvPicPr>
        <p:blipFill>
          <a:blip r:embed="rId3" cstate="print"/>
          <a:srcRect/>
          <a:stretch>
            <a:fillRect/>
          </a:stretch>
        </p:blipFill>
        <p:spPr bwMode="auto">
          <a:xfrm>
            <a:off x="105833" y="2210098"/>
            <a:ext cx="4506989" cy="2771180"/>
          </a:xfrm>
          <a:prstGeom prst="rect">
            <a:avLst/>
          </a:prstGeom>
          <a:noFill/>
          <a:ln w="9525">
            <a:noFill/>
            <a:miter lim="800000"/>
            <a:headEnd/>
            <a:tailEnd/>
          </a:ln>
        </p:spPr>
      </p:pic>
      <p:sp>
        <p:nvSpPr>
          <p:cNvPr id="55302" name="Text Box 6"/>
          <p:cNvSpPr txBox="1">
            <a:spLocks noChangeArrowheads="1"/>
          </p:cNvSpPr>
          <p:nvPr/>
        </p:nvSpPr>
        <p:spPr bwMode="auto">
          <a:xfrm>
            <a:off x="305405" y="1524000"/>
            <a:ext cx="4113893" cy="718273"/>
          </a:xfrm>
          <a:prstGeom prst="rect">
            <a:avLst/>
          </a:prstGeom>
          <a:noFill/>
          <a:ln w="9525">
            <a:noFill/>
            <a:miter lim="800000"/>
            <a:headEnd/>
            <a:tailEnd/>
          </a:ln>
        </p:spPr>
        <p:txBody>
          <a:bodyPr lIns="86486" tIns="43243" rIns="86486" bIns="43243">
            <a:spAutoFit/>
          </a:bodyPr>
          <a:lstStyle/>
          <a:p>
            <a:pPr algn="ctr"/>
            <a:r>
              <a:rPr lang="en-US" sz="2000" b="1" dirty="0">
                <a:solidFill>
                  <a:srgbClr val="800000"/>
                </a:solidFill>
              </a:rPr>
              <a:t>Healthy Hair Cells </a:t>
            </a:r>
          </a:p>
          <a:p>
            <a:pPr algn="ctr"/>
            <a:r>
              <a:rPr lang="en-US" sz="2000" b="1" dirty="0">
                <a:solidFill>
                  <a:srgbClr val="800000"/>
                </a:solidFill>
              </a:rPr>
              <a:t>(Hearing Nerve Endings)</a:t>
            </a:r>
          </a:p>
        </p:txBody>
      </p:sp>
      <p:sp>
        <p:nvSpPr>
          <p:cNvPr id="7" name="Text Box 6"/>
          <p:cNvSpPr txBox="1">
            <a:spLocks noChangeArrowheads="1"/>
          </p:cNvSpPr>
          <p:nvPr/>
        </p:nvSpPr>
        <p:spPr bwMode="auto">
          <a:xfrm>
            <a:off x="4877405" y="1506140"/>
            <a:ext cx="4113893" cy="718273"/>
          </a:xfrm>
          <a:prstGeom prst="rect">
            <a:avLst/>
          </a:prstGeom>
          <a:noFill/>
          <a:ln w="9525">
            <a:noFill/>
            <a:miter lim="800000"/>
            <a:headEnd/>
            <a:tailEnd/>
          </a:ln>
        </p:spPr>
        <p:txBody>
          <a:bodyPr lIns="86486" tIns="43243" rIns="86486" bIns="43243">
            <a:spAutoFit/>
          </a:bodyPr>
          <a:lstStyle/>
          <a:p>
            <a:pPr algn="ctr"/>
            <a:r>
              <a:rPr lang="en-US" sz="2000" b="1" dirty="0">
                <a:solidFill>
                  <a:srgbClr val="800000"/>
                </a:solidFill>
              </a:rPr>
              <a:t>Hair Cells Damaged by Noise</a:t>
            </a:r>
          </a:p>
          <a:p>
            <a:pPr algn="ctr"/>
            <a:r>
              <a:rPr lang="en-US" sz="2000" b="1" dirty="0">
                <a:solidFill>
                  <a:srgbClr val="800000"/>
                </a:solidFill>
              </a:rPr>
              <a:t>(Hearing Nerve Endings)</a:t>
            </a:r>
          </a:p>
        </p:txBody>
      </p:sp>
      <p:pic>
        <p:nvPicPr>
          <p:cNvPr id="8" name="Picture 5" descr="Normal micro 2"/>
          <p:cNvPicPr>
            <a:picLocks noChangeAspect="1" noChangeArrowheads="1"/>
          </p:cNvPicPr>
          <p:nvPr/>
        </p:nvPicPr>
        <p:blipFill>
          <a:blip r:embed="rId4" cstate="print"/>
          <a:srcRect/>
          <a:stretch>
            <a:fillRect/>
          </a:stretch>
        </p:blipFill>
        <p:spPr bwMode="auto">
          <a:xfrm>
            <a:off x="4800298" y="2210098"/>
            <a:ext cx="4286250" cy="2818805"/>
          </a:xfrm>
          <a:prstGeom prst="rect">
            <a:avLst/>
          </a:prstGeom>
          <a:noFill/>
          <a:ln w="9525">
            <a:noFill/>
            <a:miter lim="800000"/>
            <a:headEnd/>
            <a:tailEnd/>
          </a:ln>
        </p:spPr>
      </p:pic>
      <p:grpSp>
        <p:nvGrpSpPr>
          <p:cNvPr id="2" name="Group 8"/>
          <p:cNvGrpSpPr>
            <a:grpSpLocks/>
          </p:cNvGrpSpPr>
          <p:nvPr/>
        </p:nvGrpSpPr>
        <p:grpSpPr bwMode="auto">
          <a:xfrm>
            <a:off x="5791586" y="4276106"/>
            <a:ext cx="1829405" cy="1294805"/>
            <a:chOff x="6705600" y="4343400"/>
            <a:chExt cx="1828800" cy="1295400"/>
          </a:xfrm>
        </p:grpSpPr>
        <p:sp>
          <p:nvSpPr>
            <p:cNvPr id="10" name="Explosion 2 9"/>
            <p:cNvSpPr/>
            <p:nvPr/>
          </p:nvSpPr>
          <p:spPr>
            <a:xfrm rot="847562">
              <a:off x="6705600" y="4343400"/>
              <a:ext cx="1828800" cy="1295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7" name="TextBox 10"/>
            <p:cNvSpPr txBox="1">
              <a:spLocks noChangeArrowheads="1"/>
            </p:cNvSpPr>
            <p:nvPr/>
          </p:nvSpPr>
          <p:spPr bwMode="auto">
            <a:xfrm>
              <a:off x="6934728" y="4788720"/>
              <a:ext cx="1317725" cy="369502"/>
            </a:xfrm>
            <a:prstGeom prst="rect">
              <a:avLst/>
            </a:prstGeom>
            <a:noFill/>
            <a:ln w="9525">
              <a:noFill/>
              <a:miter lim="800000"/>
              <a:headEnd/>
              <a:tailEnd/>
            </a:ln>
          </p:spPr>
          <p:txBody>
            <a:bodyPr wrap="square">
              <a:spAutoFit/>
            </a:bodyPr>
            <a:lstStyle/>
            <a:p>
              <a:pPr algn="ctr"/>
              <a:r>
                <a:rPr lang="en-US" b="1" dirty="0" smtClean="0"/>
                <a:t>Damaged!</a:t>
              </a:r>
              <a:endParaRPr lang="en-US" b="1" dirty="0"/>
            </a:p>
          </p:txBody>
        </p:sp>
      </p:grpSp>
      <p:grpSp>
        <p:nvGrpSpPr>
          <p:cNvPr id="12" name="Group 8"/>
          <p:cNvGrpSpPr>
            <a:grpSpLocks/>
          </p:cNvGrpSpPr>
          <p:nvPr/>
        </p:nvGrpSpPr>
        <p:grpSpPr bwMode="auto">
          <a:xfrm>
            <a:off x="1609493" y="4250376"/>
            <a:ext cx="1829405" cy="1294805"/>
            <a:chOff x="6788701" y="3927573"/>
            <a:chExt cx="1828800" cy="1295400"/>
          </a:xfrm>
          <a:solidFill>
            <a:srgbClr val="009900"/>
          </a:solidFill>
        </p:grpSpPr>
        <p:sp>
          <p:nvSpPr>
            <p:cNvPr id="13" name="Explosion 2 12"/>
            <p:cNvSpPr/>
            <p:nvPr/>
          </p:nvSpPr>
          <p:spPr>
            <a:xfrm rot="847562">
              <a:off x="6788701" y="3927573"/>
              <a:ext cx="1828800" cy="1295400"/>
            </a:xfrm>
            <a:prstGeom prst="irregularSeal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0"/>
            <p:cNvSpPr txBox="1">
              <a:spLocks noChangeArrowheads="1"/>
            </p:cNvSpPr>
            <p:nvPr/>
          </p:nvSpPr>
          <p:spPr bwMode="auto">
            <a:xfrm>
              <a:off x="7102905" y="4396653"/>
              <a:ext cx="1068428" cy="369502"/>
            </a:xfrm>
            <a:prstGeom prst="rect">
              <a:avLst/>
            </a:prstGeom>
            <a:grpFill/>
            <a:ln w="9525">
              <a:noFill/>
              <a:miter lim="800000"/>
              <a:headEnd/>
              <a:tailEnd/>
            </a:ln>
          </p:spPr>
          <p:txBody>
            <a:bodyPr wrap="square">
              <a:spAutoFit/>
            </a:bodyPr>
            <a:lstStyle/>
            <a:p>
              <a:pPr algn="ctr"/>
              <a:r>
                <a:rPr lang="en-US" b="1" dirty="0" smtClean="0"/>
                <a:t>Healthy</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1000"/>
                                        <p:tgtEl>
                                          <p:spTgt spid="553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fade">
                                      <p:cBhvr>
                                        <p:cTn id="10" dur="1000"/>
                                        <p:tgtEl>
                                          <p:spTgt spid="553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7" grpId="0"/>
    </p:bldLst>
  </p:timing>
</p:sld>
</file>

<file path=ppt/theme/theme1.xml><?xml version="1.0" encoding="utf-8"?>
<a:theme xmlns:a="http://schemas.openxmlformats.org/drawingml/2006/main" name="APHC template">
  <a:themeElements>
    <a:clrScheme name="PHC template">
      <a:dk1>
        <a:srgbClr val="000000"/>
      </a:dk1>
      <a:lt1>
        <a:srgbClr val="FFFFFF"/>
      </a:lt1>
      <a:dk2>
        <a:srgbClr val="FFFFFF"/>
      </a:dk2>
      <a:lt2>
        <a:srgbClr val="FFFFFF"/>
      </a:lt2>
      <a:accent1>
        <a:srgbClr val="551323"/>
      </a:accent1>
      <a:accent2>
        <a:srgbClr val="D8D8D8"/>
      </a:accent2>
      <a:accent3>
        <a:srgbClr val="BFBFBF"/>
      </a:accent3>
      <a:accent4>
        <a:srgbClr val="A5A5A5"/>
      </a:accent4>
      <a:accent5>
        <a:srgbClr val="A5A5A5"/>
      </a:accent5>
      <a:accent6>
        <a:srgbClr val="551323"/>
      </a:accent6>
      <a:hlink>
        <a:srgbClr val="551323"/>
      </a:hlink>
      <a:folHlink>
        <a:srgbClr val="A5A5A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e425d0ee-8049-446d-8d36-f3b66895ec60">2013-04-01T04:00:00+00:00</Date_x0020_Published>
    <FOIA xmlns="e425d0ee-8049-446d-8d36-f3b66895ec60">false</FOIA>
    <Creator xmlns="e425d0ee-8049-446d-8d36-f3b66895ec60">Sharon Beamer, 436-1037</Creator>
    <a027d7584ca449c6b0efde7e8ec36a9e xmlns="e425d0ee-8049-446d-8d36-f3b66895ec60">
      <Terms xmlns="http://schemas.microsoft.com/office/infopath/2007/PartnerControls"/>
    </a027d7584ca449c6b0efde7e8ec36a9e>
    <n17d62336a424fea9a5e227f70056a0c xmlns="e425d0ee-8049-446d-8d36-f3b66895ec60">
      <Terms xmlns="http://schemas.microsoft.com/office/infopath/2007/PartnerControls">
        <TermInfo xmlns="http://schemas.microsoft.com/office/infopath/2007/PartnerControls">
          <TermName xmlns="http://schemas.microsoft.com/office/infopath/2007/PartnerControls">Health Professionals</TermName>
          <TermId xmlns="http://schemas.microsoft.com/office/infopath/2007/PartnerControls">567d9f2d-c5ed-4610-879d-18f7b1433204</TermId>
        </TermInfo>
        <TermInfo xmlns="http://schemas.microsoft.com/office/infopath/2007/PartnerControls">
          <TermName xmlns="http://schemas.microsoft.com/office/infopath/2007/PartnerControls">Soldiers and Beneficiaries</TermName>
          <TermId xmlns="http://schemas.microsoft.com/office/infopath/2007/PartnerControls">12fbafe3-4915-4420-b9be-e97434ac0af0</TermId>
        </TermInfo>
      </Terms>
    </n17d62336a424fea9a5e227f70056a0c>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TermInfo xmlns="http://schemas.microsoft.com/office/infopath/2007/PartnerControls">
          <TermName xmlns="http://schemas.microsoft.com/office/infopath/2007/PartnerControls">Health Information</TermName>
          <TermId xmlns="http://schemas.microsoft.com/office/infopath/2007/PartnerControls">8c424588-e857-43b1-9656-65baf9350cdc</TermId>
        </TermInfo>
      </Terms>
    </b92bde77b4d242efa1dc557b6c7a4f78>
    <le1ccfbf6d314e9293a47fe757b16fa1 xmlns="e425d0ee-8049-446d-8d36-f3b66895ec60">
      <Terms xmlns="http://schemas.microsoft.com/office/infopath/2007/PartnerControls">
        <TermInfo xmlns="http://schemas.microsoft.com/office/infopath/2007/PartnerControls">
          <TermName xmlns="http://schemas.microsoft.com/office/infopath/2007/PartnerControls">Hearing Readiness and Conservation</TermName>
          <TermId xmlns="http://schemas.microsoft.com/office/infopath/2007/PartnerControls">94cca846-1c7c-4302-8231-bae7ae17fd1c</TermId>
        </TermInfo>
      </Terms>
    </le1ccfbf6d314e9293a47fe757b16fa1>
    <d007778d471448f8af219ac7f2afa059 xmlns="e425d0ee-8049-446d-8d36-f3b66895ec60">
      <Terms xmlns="http://schemas.microsoft.com/office/infopath/2007/PartnerControls"/>
    </d007778d471448f8af219ac7f2afa059>
    <g263e59f98f44538844ef412e0d44c2b xmlns="e425d0ee-8049-446d-8d36-f3b66895ec60">
      <Terms xmlns="http://schemas.microsoft.com/office/infopath/2007/PartnerControls">
        <TermInfo xmlns="http://schemas.microsoft.com/office/infopath/2007/PartnerControls">
          <TermName xmlns="http://schemas.microsoft.com/office/infopath/2007/PartnerControls">PHC</TermName>
          <TermId xmlns="http://schemas.microsoft.com/office/infopath/2007/PartnerControls">cbb82d80-acc7-460a-bc7b-734de0f7a8a4</TermId>
        </TermInfo>
      </Terms>
    </g263e59f98f44538844ef412e0d44c2b>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TaxCatchAll xmlns="e425d0ee-8049-446d-8d36-f3b66895ec60">
      <Value>15</Value>
      <Value>88</Value>
      <Value>113</Value>
      <Value>59</Value>
      <Value>21</Value>
      <Value>100</Value>
    </TaxCatchAll>
    <APHCTopic xmlns="e425d0ee-8049-446d-8d36-f3b66895ec60" xsi:nil="true"/>
  </documentManagement>
</p:properties>
</file>

<file path=customXml/itemProps1.xml><?xml version="1.0" encoding="utf-8"?>
<ds:datastoreItem xmlns:ds="http://schemas.openxmlformats.org/officeDocument/2006/customXml" ds:itemID="{CAB6B7AA-42DF-47DA-BABB-1037931D128D}"/>
</file>

<file path=customXml/itemProps2.xml><?xml version="1.0" encoding="utf-8"?>
<ds:datastoreItem xmlns:ds="http://schemas.openxmlformats.org/officeDocument/2006/customXml" ds:itemID="{8598C625-D88A-4F9B-8D1D-CE61826102C2}"/>
</file>

<file path=customXml/itemProps3.xml><?xml version="1.0" encoding="utf-8"?>
<ds:datastoreItem xmlns:ds="http://schemas.openxmlformats.org/officeDocument/2006/customXml" ds:itemID="{D6CA7302-D820-4142-8DF4-4E3A8B460995}"/>
</file>

<file path=docProps/app.xml><?xml version="1.0" encoding="utf-8"?>
<Properties xmlns="http://schemas.openxmlformats.org/officeDocument/2006/extended-properties" xmlns:vt="http://schemas.openxmlformats.org/officeDocument/2006/docPropsVTypes">
  <Template>No_Logos_PPT</Template>
  <TotalTime>0</TotalTime>
  <Words>2189</Words>
  <Application>Microsoft Office PowerPoint</Application>
  <PresentationFormat>On-screen Show (4:3)</PresentationFormat>
  <Paragraphs>309</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APHC template</vt:lpstr>
      <vt:lpstr>Worksheet</vt:lpstr>
      <vt:lpstr>Presentation</vt:lpstr>
      <vt:lpstr> Hearing Loss Prevention  for the Soldier  </vt:lpstr>
      <vt:lpstr>Slide 2</vt:lpstr>
      <vt:lpstr>SCOPE OF THE THREAT</vt:lpstr>
      <vt:lpstr>Response to Threat:  The Army Hearing Program           Readiness, Operational, Hearing Conservation, Clinical</vt:lpstr>
      <vt:lpstr>HOW CRITICAL IS HEARING?</vt:lpstr>
      <vt:lpstr>Slide 6</vt:lpstr>
      <vt:lpstr>CONSEQUENCES OF HEARING LOSS </vt:lpstr>
      <vt:lpstr>HEARING AND NOISE</vt:lpstr>
      <vt:lpstr>INSIDE THE COCHLEA</vt:lpstr>
      <vt:lpstr>HAZARDOUS NOISE LEVELS</vt:lpstr>
      <vt:lpstr>HAZARDOUS NOISE LEVELS</vt:lpstr>
      <vt:lpstr>HEARING PROTECTION</vt:lpstr>
      <vt:lpstr>How’s the fit?</vt:lpstr>
      <vt:lpstr>How’s the fit?</vt:lpstr>
      <vt:lpstr>Combat Arms Earplug</vt:lpstr>
      <vt:lpstr>OPERATIONAL HEARING SERVICES </vt:lpstr>
      <vt:lpstr>Consequences of Hearing Loss</vt:lpstr>
      <vt:lpstr>Combat Experience</vt:lpstr>
      <vt:lpstr>Hearing is Critical</vt:lpstr>
      <vt:lpstr>CONCLUSION</vt:lpstr>
      <vt:lpstr>Hearing Loss 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Soldier Hearing Loss Prevention</dc:title>
  <dc:creator/>
  <cp:lastModifiedBy/>
  <cp:revision>1</cp:revision>
  <dcterms:created xsi:type="dcterms:W3CDTF">2013-03-19T12:59:28Z</dcterms:created>
  <dcterms:modified xsi:type="dcterms:W3CDTF">2013-04-23T17:51:58Z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0x010100AF718E17B45EA64183FB06646B487EBC00414479C20549684EBCAA90626BB0744C</vt:lpwstr>
  </property>
  <property fmtid="{D5CDD505-2E9C-101B-9397-08002B2CF9AE}" pid="3" name="Audience1">
    <vt:lpwstr>15;#Health Professionals|12fbafe3-4915-4420-b9be-e97434ac0af0</vt:lpwstr>
  </property>
  <property fmtid="{D5CDD505-2E9C-101B-9397-08002B2CF9AE}" pid="4" name="Purpose1">
    <vt:lpwstr>113;#Health Information|8c424588-e857-43b1-9656-65baf9350cdc</vt:lpwstr>
  </property>
  <property fmtid="{D5CDD505-2E9C-101B-9397-08002B2CF9AE}" pid="5" name="Order">
    <vt:r8>138100</vt:r8>
  </property>
  <property fmtid="{D5CDD505-2E9C-101B-9397-08002B2CF9AE}" pid="6" name="Distribution">
    <vt:lpwstr>59;#Unlimited Distribution|cebff999-845c-41ca-ad95-d0bac261d81d</vt:lpwstr>
  </property>
  <property fmtid="{D5CDD505-2E9C-101B-9397-08002B2CF9AE}" pid="7" name="APHC Subject">
    <vt:lpwstr>88;#Hearing Readiness and Conservation|94cca846-1c7c-4302-8231-bae7ae17fd1c</vt:lpwstr>
  </property>
  <property fmtid="{D5CDD505-2E9C-101B-9397-08002B2CF9AE}" pid="8" name="Publisher">
    <vt:lpwstr>21;#PHC|cbb82d80-acc7-460a-bc7b-734de0f7a8a4</vt:lpwstr>
  </property>
  <property fmtid="{D5CDD505-2E9C-101B-9397-08002B2CF9AE}" pid="9" name="FileFormat">
    <vt:lpwstr>100;#MS PowerPoint|e62ec504-05a0-4a26-84e5-76d42de513ca</vt:lpwstr>
  </property>
  <property fmtid="{D5CDD505-2E9C-101B-9397-08002B2CF9AE}" pid="10" name="Series">
    <vt:lpwstr/>
  </property>
  <property fmtid="{D5CDD505-2E9C-101B-9397-08002B2CF9AE}" pid="11" name="FOIACategory">
    <vt:lpwstr/>
  </property>
</Properties>
</file>